
<file path=[Content_Types].xml><?xml version="1.0" encoding="utf-8"?>
<Types xmlns="http://schemas.openxmlformats.org/package/2006/content-types">
  <Default Extension="emf" ContentType="image/x-emf"/>
  <Default Extension="HEIC" ContentType="image/hei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66" r:id="rId5"/>
    <p:sldId id="277" r:id="rId6"/>
    <p:sldId id="274" r:id="rId7"/>
    <p:sldId id="282" r:id="rId8"/>
    <p:sldId id="267" r:id="rId9"/>
    <p:sldId id="288" r:id="rId10"/>
    <p:sldId id="287" r:id="rId11"/>
    <p:sldId id="292" r:id="rId12"/>
    <p:sldId id="289" r:id="rId13"/>
    <p:sldId id="284" r:id="rId14"/>
    <p:sldId id="285" r:id="rId15"/>
    <p:sldId id="291" r:id="rId16"/>
    <p:sldId id="283" r:id="rId17"/>
    <p:sldId id="268" r:id="rId18"/>
    <p:sldId id="269" r:id="rId19"/>
    <p:sldId id="270" r:id="rId20"/>
    <p:sldId id="272" r:id="rId21"/>
    <p:sldId id="264" r:id="rId22"/>
    <p:sldId id="279" r:id="rId23"/>
    <p:sldId id="280" r:id="rId24"/>
    <p:sldId id="278" r:id="rId25"/>
    <p:sldId id="290" r:id="rId26"/>
    <p:sldId id="25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9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44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403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3885F0-D551-1602-B04A-81AB860ABB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D6ED28-690F-3C4A-A8B6-0FFC5AA8B3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CDC42-344E-4D2B-BD7F-B22ACA47F3EB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34FA02-6965-8BCC-441A-809EAE044C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2FAB9B-DBAA-3B4A-A5F9-C50E094596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B5B1B-EFD2-4D80-A634-49C39F23C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11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6A7B6-D342-4864-87E8-06ABB27EA73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44C4A-C18D-4F77-B999-3A910090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10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44C4A-C18D-4F77-B999-3A91009055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11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9:10 – Chair Hill – 10 min.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BB6BE-ADF3-436F-B011-A94A28E767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62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4">
            <a:extLst>
              <a:ext uri="{FF2B5EF4-FFF2-40B4-BE49-F238E27FC236}">
                <a16:creationId xmlns:a16="http://schemas.microsoft.com/office/drawing/2014/main" id="{76BC4930-DBBE-7C5C-3B62-73A4744DD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7889725" y="0"/>
            <a:ext cx="4302274" cy="5484579"/>
          </a:xfrm>
          <a:custGeom>
            <a:avLst/>
            <a:gdLst/>
            <a:ahLst/>
            <a:cxnLst/>
            <a:rect l="l" t="t" r="r" b="b"/>
            <a:pathLst>
              <a:path w="5263612" h="6275543">
                <a:moveTo>
                  <a:pt x="5263612" y="0"/>
                </a:moveTo>
                <a:lnTo>
                  <a:pt x="0" y="0"/>
                </a:lnTo>
                <a:lnTo>
                  <a:pt x="0" y="6275542"/>
                </a:lnTo>
                <a:lnTo>
                  <a:pt x="5263612" y="6275542"/>
                </a:lnTo>
                <a:lnTo>
                  <a:pt x="52636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D399D-3FD2-3605-1F18-1340867946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098" y="1993522"/>
            <a:ext cx="5765786" cy="2387600"/>
          </a:xfrm>
        </p:spPr>
        <p:txBody>
          <a:bodyPr anchor="b"/>
          <a:lstStyle>
            <a:lvl1pPr algn="l">
              <a:defRPr sz="6000" b="1">
                <a:solidFill>
                  <a:srgbClr val="0033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EE57609E-1D78-5721-3ED1-4518726E3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16568" y="5869866"/>
            <a:ext cx="3862136" cy="490046"/>
            <a:chOff x="0" y="0"/>
            <a:chExt cx="2471078" cy="198571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68C1573B-FFC4-01A9-1CC6-0B932EA91C0F}"/>
                </a:ext>
              </a:extLst>
            </p:cNvPr>
            <p:cNvSpPr/>
            <p:nvPr/>
          </p:nvSpPr>
          <p:spPr>
            <a:xfrm>
              <a:off x="0" y="0"/>
              <a:ext cx="2471078" cy="198571"/>
            </a:xfrm>
            <a:custGeom>
              <a:avLst/>
              <a:gdLst/>
              <a:ahLst/>
              <a:cxnLst/>
              <a:rect l="l" t="t" r="r" b="b"/>
              <a:pathLst>
                <a:path w="2471078" h="198571">
                  <a:moveTo>
                    <a:pt x="39875" y="0"/>
                  </a:moveTo>
                  <a:lnTo>
                    <a:pt x="2431203" y="0"/>
                  </a:lnTo>
                  <a:cubicBezTo>
                    <a:pt x="2441779" y="0"/>
                    <a:pt x="2451921" y="4201"/>
                    <a:pt x="2459399" y="11679"/>
                  </a:cubicBezTo>
                  <a:cubicBezTo>
                    <a:pt x="2466877" y="19157"/>
                    <a:pt x="2471078" y="29300"/>
                    <a:pt x="2471078" y="39875"/>
                  </a:cubicBezTo>
                  <a:lnTo>
                    <a:pt x="2471078" y="158696"/>
                  </a:lnTo>
                  <a:cubicBezTo>
                    <a:pt x="2471078" y="169271"/>
                    <a:pt x="2466877" y="179414"/>
                    <a:pt x="2459399" y="186892"/>
                  </a:cubicBezTo>
                  <a:cubicBezTo>
                    <a:pt x="2451921" y="194370"/>
                    <a:pt x="2441779" y="198571"/>
                    <a:pt x="2431203" y="198571"/>
                  </a:cubicBezTo>
                  <a:lnTo>
                    <a:pt x="39875" y="198571"/>
                  </a:lnTo>
                  <a:cubicBezTo>
                    <a:pt x="29300" y="198571"/>
                    <a:pt x="19157" y="194370"/>
                    <a:pt x="11679" y="186892"/>
                  </a:cubicBezTo>
                  <a:cubicBezTo>
                    <a:pt x="4201" y="179414"/>
                    <a:pt x="0" y="169271"/>
                    <a:pt x="0" y="158696"/>
                  </a:cubicBezTo>
                  <a:lnTo>
                    <a:pt x="0" y="39875"/>
                  </a:lnTo>
                  <a:cubicBezTo>
                    <a:pt x="0" y="29300"/>
                    <a:pt x="4201" y="19157"/>
                    <a:pt x="11679" y="11679"/>
                  </a:cubicBezTo>
                  <a:cubicBezTo>
                    <a:pt x="19157" y="4201"/>
                    <a:pt x="29300" y="0"/>
                    <a:pt x="39875" y="0"/>
                  </a:cubicBezTo>
                  <a:close/>
                </a:path>
              </a:pathLst>
            </a:custGeom>
            <a:solidFill>
              <a:srgbClr val="6AADE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A856E753-4F29-B08E-46AE-959A57264898}"/>
                </a:ext>
              </a:extLst>
            </p:cNvPr>
            <p:cNvSpPr txBox="1"/>
            <p:nvPr/>
          </p:nvSpPr>
          <p:spPr>
            <a:xfrm>
              <a:off x="0" y="-66675"/>
              <a:ext cx="2471078" cy="2652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/>
            </a:p>
          </p:txBody>
        </p:sp>
      </p:grpSp>
      <p:sp>
        <p:nvSpPr>
          <p:cNvPr id="18" name="Freeform 21" descr="RTC Logo">
            <a:extLst>
              <a:ext uri="{FF2B5EF4-FFF2-40B4-BE49-F238E27FC236}">
                <a16:creationId xmlns:a16="http://schemas.microsoft.com/office/drawing/2014/main" id="{7666E336-484C-7216-EEB9-854D3B24405B}"/>
              </a:ext>
            </a:extLst>
          </p:cNvPr>
          <p:cNvSpPr/>
          <p:nvPr userDrawn="1"/>
        </p:nvSpPr>
        <p:spPr>
          <a:xfrm>
            <a:off x="667098" y="360947"/>
            <a:ext cx="1078467" cy="1395663"/>
          </a:xfrm>
          <a:custGeom>
            <a:avLst/>
            <a:gdLst/>
            <a:ahLst/>
            <a:cxnLst/>
            <a:rect l="l" t="t" r="r" b="b"/>
            <a:pathLst>
              <a:path w="2355003" h="3047651">
                <a:moveTo>
                  <a:pt x="0" y="0"/>
                </a:moveTo>
                <a:lnTo>
                  <a:pt x="2355003" y="0"/>
                </a:lnTo>
                <a:lnTo>
                  <a:pt x="2355003" y="3047651"/>
                </a:lnTo>
                <a:lnTo>
                  <a:pt x="0" y="3047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F28889-7E49-3237-CE8E-335724A964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43163" y="-82543"/>
            <a:ext cx="6923602" cy="762634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92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16">
            <a:extLst>
              <a:ext uri="{FF2B5EF4-FFF2-40B4-BE49-F238E27FC236}">
                <a16:creationId xmlns:a16="http://schemas.microsoft.com/office/drawing/2014/main" id="{C916F24D-3027-D284-CBC2-ECDBA74D88DD}"/>
              </a:ext>
            </a:extLst>
          </p:cNvPr>
          <p:cNvGrpSpPr/>
          <p:nvPr userDrawn="1"/>
        </p:nvGrpSpPr>
        <p:grpSpPr>
          <a:xfrm>
            <a:off x="-142269" y="5134477"/>
            <a:ext cx="3877734" cy="3877734"/>
            <a:chOff x="0" y="0"/>
            <a:chExt cx="812800" cy="812800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93F7D807-5F7F-88EA-226A-65F5817617B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038"/>
            </a:solidFill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6" name="TextBox 18">
              <a:extLst>
                <a:ext uri="{FF2B5EF4-FFF2-40B4-BE49-F238E27FC236}">
                  <a16:creationId xmlns:a16="http://schemas.microsoft.com/office/drawing/2014/main" id="{DDB23A32-7C3B-A353-4DED-DAE6690F6269}"/>
                </a:ext>
              </a:extLst>
            </p:cNvPr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 sz="1600"/>
            </a:p>
          </p:txBody>
        </p:sp>
      </p:grpSp>
      <p:sp>
        <p:nvSpPr>
          <p:cNvPr id="20" name="Freeform 2">
            <a:extLst>
              <a:ext uri="{FF2B5EF4-FFF2-40B4-BE49-F238E27FC236}">
                <a16:creationId xmlns:a16="http://schemas.microsoft.com/office/drawing/2014/main" id="{735F6E93-37FC-1444-1E88-A3A030A15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785693" flipH="1">
            <a:off x="-2606212" y="-3844056"/>
            <a:ext cx="7104474" cy="6978984"/>
          </a:xfrm>
          <a:custGeom>
            <a:avLst/>
            <a:gdLst/>
            <a:ahLst/>
            <a:cxnLst/>
            <a:rect l="l" t="t" r="r" b="b"/>
            <a:pathLst>
              <a:path w="8534093" h="8555482">
                <a:moveTo>
                  <a:pt x="8534093" y="0"/>
                </a:moveTo>
                <a:lnTo>
                  <a:pt x="0" y="0"/>
                </a:lnTo>
                <a:lnTo>
                  <a:pt x="0" y="8555481"/>
                </a:lnTo>
                <a:lnTo>
                  <a:pt x="8534093" y="8555481"/>
                </a:lnTo>
                <a:lnTo>
                  <a:pt x="8534093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00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BF014267-1B6E-0461-3D4F-1B94F3200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214004" y="-125374"/>
            <a:ext cx="4257067" cy="5943600"/>
          </a:xfrm>
          <a:custGeom>
            <a:avLst/>
            <a:gdLst/>
            <a:ahLst/>
            <a:cxnLst/>
            <a:rect l="l" t="t" r="r" b="b"/>
            <a:pathLst>
              <a:path w="5263612" h="6275543">
                <a:moveTo>
                  <a:pt x="5263612" y="0"/>
                </a:moveTo>
                <a:lnTo>
                  <a:pt x="0" y="0"/>
                </a:lnTo>
                <a:lnTo>
                  <a:pt x="0" y="6275542"/>
                </a:lnTo>
                <a:lnTo>
                  <a:pt x="5263612" y="6275542"/>
                </a:lnTo>
                <a:lnTo>
                  <a:pt x="52636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66B807F0-5283-F724-50BA-23E5ED519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-142268" y="1773018"/>
            <a:ext cx="4257068" cy="5395223"/>
          </a:xfrm>
          <a:custGeom>
            <a:avLst/>
            <a:gdLst/>
            <a:ahLst/>
            <a:cxnLst/>
            <a:rect l="l" t="t" r="r" b="b"/>
            <a:pathLst>
              <a:path w="5263612" h="6275543">
                <a:moveTo>
                  <a:pt x="5263612" y="0"/>
                </a:moveTo>
                <a:lnTo>
                  <a:pt x="0" y="0"/>
                </a:lnTo>
                <a:lnTo>
                  <a:pt x="0" y="6275542"/>
                </a:lnTo>
                <a:lnTo>
                  <a:pt x="5263612" y="6275542"/>
                </a:lnTo>
                <a:lnTo>
                  <a:pt x="52636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91" t="-4032" r="6180" b="-8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1BBF30E-63AF-220B-F1BA-9BAA2BA80A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653" y="757432"/>
            <a:ext cx="6934200" cy="1325563"/>
          </a:xfrm>
        </p:spPr>
        <p:txBody>
          <a:bodyPr/>
          <a:lstStyle>
            <a:lvl1pPr>
              <a:defRPr b="1">
                <a:solidFill>
                  <a:srgbClr val="00338D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grpSp>
        <p:nvGrpSpPr>
          <p:cNvPr id="21" name="Group 13">
            <a:extLst>
              <a:ext uri="{FF2B5EF4-FFF2-40B4-BE49-F238E27FC236}">
                <a16:creationId xmlns:a16="http://schemas.microsoft.com/office/drawing/2014/main" id="{9E0B3B61-26AA-903C-22AD-CCB741FE0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94136" y="521565"/>
            <a:ext cx="310188" cy="310188"/>
            <a:chOff x="0" y="0"/>
            <a:chExt cx="812800" cy="812800"/>
          </a:xfrm>
        </p:grpSpPr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C5408AFF-D735-E2B4-BBC0-EA2E15CA269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3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15">
              <a:extLst>
                <a:ext uri="{FF2B5EF4-FFF2-40B4-BE49-F238E27FC236}">
                  <a16:creationId xmlns:a16="http://schemas.microsoft.com/office/drawing/2014/main" id="{6A3F595B-BF99-BA33-197D-78F8A6D3EBC5}"/>
                </a:ext>
              </a:extLst>
            </p:cNvPr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/>
            </a:p>
          </p:txBody>
        </p:sp>
      </p:grpSp>
      <p:grpSp>
        <p:nvGrpSpPr>
          <p:cNvPr id="27" name="Group 16">
            <a:extLst>
              <a:ext uri="{FF2B5EF4-FFF2-40B4-BE49-F238E27FC236}">
                <a16:creationId xmlns:a16="http://schemas.microsoft.com/office/drawing/2014/main" id="{04A5B6B6-AE85-308B-3ED8-AC9426F34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877648" y="-281695"/>
            <a:ext cx="1227221" cy="1227221"/>
            <a:chOff x="0" y="0"/>
            <a:chExt cx="812800" cy="812800"/>
          </a:xfrm>
        </p:grpSpPr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78E6A0B-FD56-FB3A-78F9-C581F362ECB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03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18">
              <a:extLst>
                <a:ext uri="{FF2B5EF4-FFF2-40B4-BE49-F238E27FC236}">
                  <a16:creationId xmlns:a16="http://schemas.microsoft.com/office/drawing/2014/main" id="{B55911B9-F389-AA29-8B81-EA67F9D921AA}"/>
                </a:ext>
              </a:extLst>
            </p:cNvPr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4E9906D-DA7A-141E-080C-313D7D276765}"/>
              </a:ext>
            </a:extLst>
          </p:cNvPr>
          <p:cNvSpPr txBox="1"/>
          <p:nvPr userDrawn="1"/>
        </p:nvSpPr>
        <p:spPr>
          <a:xfrm>
            <a:off x="6306336" y="6359786"/>
            <a:ext cx="5759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effectLst/>
                <a:latin typeface="+mj-lt"/>
                <a:ea typeface="Aptos" panose="020B0004020202020204" pitchFamily="34" charset="0"/>
              </a:rPr>
              <a:t>Building A Better Community Through Quality Transportation</a:t>
            </a:r>
            <a:endParaRPr lang="en-US" sz="1400" dirty="0">
              <a:latin typeface="+mj-lt"/>
            </a:endParaRP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758084FB-BA41-984E-FF53-787C311962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66817" y="2886611"/>
            <a:ext cx="5208587" cy="4149725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4292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5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5060EF-9CEC-2ADB-E2A2-E4CD1842A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 21" descr="RTC Logo">
            <a:extLst>
              <a:ext uri="{FF2B5EF4-FFF2-40B4-BE49-F238E27FC236}">
                <a16:creationId xmlns:a16="http://schemas.microsoft.com/office/drawing/2014/main" id="{A6AF1B22-4B67-BCD1-2344-8EAC06993A3D}"/>
              </a:ext>
            </a:extLst>
          </p:cNvPr>
          <p:cNvSpPr/>
          <p:nvPr userDrawn="1"/>
        </p:nvSpPr>
        <p:spPr>
          <a:xfrm>
            <a:off x="2686435" y="773964"/>
            <a:ext cx="1561556" cy="2020837"/>
          </a:xfrm>
          <a:custGeom>
            <a:avLst/>
            <a:gdLst/>
            <a:ahLst/>
            <a:cxnLst/>
            <a:rect l="l" t="t" r="r" b="b"/>
            <a:pathLst>
              <a:path w="2355003" h="3047651">
                <a:moveTo>
                  <a:pt x="0" y="0"/>
                </a:moveTo>
                <a:lnTo>
                  <a:pt x="2355003" y="0"/>
                </a:lnTo>
                <a:lnTo>
                  <a:pt x="2355003" y="3047651"/>
                </a:lnTo>
                <a:lnTo>
                  <a:pt x="0" y="3047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16EF47B-AA32-86FC-B898-33E484426C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4320" y="3056261"/>
            <a:ext cx="5765786" cy="2387600"/>
          </a:xfrm>
        </p:spPr>
        <p:txBody>
          <a:bodyPr anchor="b"/>
          <a:lstStyle>
            <a:lvl1pPr algn="ctr">
              <a:defRPr sz="6000" b="1">
                <a:solidFill>
                  <a:srgbClr val="0033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1" name="Group 3">
            <a:extLst>
              <a:ext uri="{FF2B5EF4-FFF2-40B4-BE49-F238E27FC236}">
                <a16:creationId xmlns:a16="http://schemas.microsoft.com/office/drawing/2014/main" id="{3E7692B7-5CD0-6619-7A37-F4F7C1C7F8A4}"/>
              </a:ext>
            </a:extLst>
          </p:cNvPr>
          <p:cNvGrpSpPr/>
          <p:nvPr userDrawn="1"/>
        </p:nvGrpSpPr>
        <p:grpSpPr>
          <a:xfrm>
            <a:off x="0" y="5869866"/>
            <a:ext cx="3645568" cy="490046"/>
            <a:chOff x="0" y="0"/>
            <a:chExt cx="2471078" cy="198571"/>
          </a:xfrm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0F47DEA7-04DC-CEF8-15C7-A641498F2E9B}"/>
                </a:ext>
              </a:extLst>
            </p:cNvPr>
            <p:cNvSpPr/>
            <p:nvPr/>
          </p:nvSpPr>
          <p:spPr>
            <a:xfrm>
              <a:off x="0" y="0"/>
              <a:ext cx="2471078" cy="198571"/>
            </a:xfrm>
            <a:custGeom>
              <a:avLst/>
              <a:gdLst/>
              <a:ahLst/>
              <a:cxnLst/>
              <a:rect l="l" t="t" r="r" b="b"/>
              <a:pathLst>
                <a:path w="2471078" h="198571">
                  <a:moveTo>
                    <a:pt x="39875" y="0"/>
                  </a:moveTo>
                  <a:lnTo>
                    <a:pt x="2431203" y="0"/>
                  </a:lnTo>
                  <a:cubicBezTo>
                    <a:pt x="2441779" y="0"/>
                    <a:pt x="2451921" y="4201"/>
                    <a:pt x="2459399" y="11679"/>
                  </a:cubicBezTo>
                  <a:cubicBezTo>
                    <a:pt x="2466877" y="19157"/>
                    <a:pt x="2471078" y="29300"/>
                    <a:pt x="2471078" y="39875"/>
                  </a:cubicBezTo>
                  <a:lnTo>
                    <a:pt x="2471078" y="158696"/>
                  </a:lnTo>
                  <a:cubicBezTo>
                    <a:pt x="2471078" y="169271"/>
                    <a:pt x="2466877" y="179414"/>
                    <a:pt x="2459399" y="186892"/>
                  </a:cubicBezTo>
                  <a:cubicBezTo>
                    <a:pt x="2451921" y="194370"/>
                    <a:pt x="2441779" y="198571"/>
                    <a:pt x="2431203" y="198571"/>
                  </a:cubicBezTo>
                  <a:lnTo>
                    <a:pt x="39875" y="198571"/>
                  </a:lnTo>
                  <a:cubicBezTo>
                    <a:pt x="29300" y="198571"/>
                    <a:pt x="19157" y="194370"/>
                    <a:pt x="11679" y="186892"/>
                  </a:cubicBezTo>
                  <a:cubicBezTo>
                    <a:pt x="4201" y="179414"/>
                    <a:pt x="0" y="169271"/>
                    <a:pt x="0" y="158696"/>
                  </a:cubicBezTo>
                  <a:lnTo>
                    <a:pt x="0" y="39875"/>
                  </a:lnTo>
                  <a:cubicBezTo>
                    <a:pt x="0" y="29300"/>
                    <a:pt x="4201" y="19157"/>
                    <a:pt x="11679" y="11679"/>
                  </a:cubicBezTo>
                  <a:cubicBezTo>
                    <a:pt x="19157" y="4201"/>
                    <a:pt x="29300" y="0"/>
                    <a:pt x="39875" y="0"/>
                  </a:cubicBezTo>
                  <a:close/>
                </a:path>
              </a:pathLst>
            </a:custGeom>
            <a:solidFill>
              <a:srgbClr val="6AADE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FF59A905-85AE-3550-EE92-F8CA7C10DE43}"/>
                </a:ext>
              </a:extLst>
            </p:cNvPr>
            <p:cNvSpPr txBox="1"/>
            <p:nvPr/>
          </p:nvSpPr>
          <p:spPr>
            <a:xfrm>
              <a:off x="0" y="-66675"/>
              <a:ext cx="2471078" cy="2652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/>
            </a:p>
          </p:txBody>
        </p:sp>
      </p:grp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76538-536C-2961-AFBF-2E026B4F72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7375" y="-244468"/>
            <a:ext cx="7515185" cy="774064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93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, Text Only no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721F678-B67B-009D-130C-D9E3DCD32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64386"/>
            <a:ext cx="10701688" cy="1325563"/>
          </a:xfrm>
        </p:spPr>
        <p:txBody>
          <a:bodyPr/>
          <a:lstStyle>
            <a:lvl1pPr>
              <a:defRPr b="1">
                <a:solidFill>
                  <a:srgbClr val="0033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BCF941A-100D-D26E-D204-A657E0825B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7680" y="2243889"/>
            <a:ext cx="10764520" cy="4149725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746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EC0527-0C91-A33A-FD16-79CD2BD40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6C6C85-9E82-1457-90D6-F8664BFD0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536575"/>
            <a:ext cx="11062970" cy="1325563"/>
          </a:xfrm>
        </p:spPr>
        <p:txBody>
          <a:bodyPr/>
          <a:lstStyle>
            <a:lvl1pPr>
              <a:defRPr b="1">
                <a:solidFill>
                  <a:srgbClr val="0033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479C96-B037-6B70-72DB-98CC180157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7363" y="2171700"/>
            <a:ext cx="11063287" cy="4149725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8718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,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09F63E-3E70-2B60-4337-4C178E7D5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CA60025-FFCD-2364-317B-29D6B925FA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362" y="3218699"/>
            <a:ext cx="11418887" cy="29900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082BC9-69E3-3F59-F941-679C2A3C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1623218"/>
            <a:ext cx="5571223" cy="1325563"/>
          </a:xfrm>
        </p:spPr>
        <p:txBody>
          <a:bodyPr/>
          <a:lstStyle>
            <a:lvl1pPr algn="l">
              <a:defRPr b="1">
                <a:solidFill>
                  <a:srgbClr val="0033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9929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,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7C5E142-76D4-3A36-FC85-909D856D1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8150860" y="2926080"/>
            <a:ext cx="4572000" cy="4023360"/>
          </a:xfrm>
          <a:custGeom>
            <a:avLst/>
            <a:gdLst/>
            <a:ahLst/>
            <a:cxnLst/>
            <a:rect l="l" t="t" r="r" b="b"/>
            <a:pathLst>
              <a:path w="8534093" h="8555482">
                <a:moveTo>
                  <a:pt x="8534093" y="0"/>
                </a:moveTo>
                <a:lnTo>
                  <a:pt x="0" y="0"/>
                </a:lnTo>
                <a:lnTo>
                  <a:pt x="0" y="8555481"/>
                </a:lnTo>
                <a:lnTo>
                  <a:pt x="8534093" y="8555481"/>
                </a:lnTo>
                <a:lnTo>
                  <a:pt x="8534093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31" t="-73022" r="-44569" b="3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51065F4-FA4A-F59A-D5C4-E30300FF6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91440"/>
            <a:ext cx="12252960" cy="3657600"/>
          </a:xfrm>
          <a:custGeom>
            <a:avLst/>
            <a:gdLst/>
            <a:ahLst/>
            <a:cxnLst/>
            <a:rect l="l" t="t" r="r" b="b"/>
            <a:pathLst>
              <a:path w="19430999" h="5702114">
                <a:moveTo>
                  <a:pt x="0" y="0"/>
                </a:moveTo>
                <a:lnTo>
                  <a:pt x="19431000" y="0"/>
                </a:lnTo>
                <a:lnTo>
                  <a:pt x="19431000" y="5702114"/>
                </a:lnTo>
                <a:lnTo>
                  <a:pt x="0" y="5702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26" t="-38995" r="-33663" b="69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8EA577-77FD-4DC5-BFA5-B904F6DDDA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4012" y="3066299"/>
            <a:ext cx="10879137" cy="29900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ED4BA9-8DBD-7304-AF39-49EDE45A7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13" y="1470818"/>
            <a:ext cx="5571223" cy="1325563"/>
          </a:xfrm>
        </p:spPr>
        <p:txBody>
          <a:bodyPr/>
          <a:lstStyle>
            <a:lvl1pPr algn="l">
              <a:defRPr b="1">
                <a:solidFill>
                  <a:srgbClr val="0033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0604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ed,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15B856-78DD-87C7-8C6E-81A300298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7DD9CFE-40F1-A95C-C612-5E158B91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03" y="1525782"/>
            <a:ext cx="6934200" cy="1325563"/>
          </a:xfrm>
        </p:spPr>
        <p:txBody>
          <a:bodyPr/>
          <a:lstStyle>
            <a:lvl1pPr>
              <a:defRPr b="1">
                <a:solidFill>
                  <a:srgbClr val="0033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80C3B82A-D504-0A9C-B431-7974ACD6AD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43603" y="3302000"/>
            <a:ext cx="4924447" cy="2746375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C6613E8-9DF3-A3A5-D5A5-8670D4634B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76248" y="-257176"/>
            <a:ext cx="5895997" cy="75342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3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865BED-BE33-538E-1B3A-356BFCA73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6C6C85-9E82-1457-90D6-F8664BFD0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0513" y="372313"/>
            <a:ext cx="5367337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479C96-B037-6B70-72DB-98CC180157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7363" y="2070190"/>
            <a:ext cx="10580687" cy="4251236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BDD8D-C6E0-B686-D0E2-5E48FFB53512}"/>
              </a:ext>
            </a:extLst>
          </p:cNvPr>
          <p:cNvSpPr txBox="1"/>
          <p:nvPr userDrawn="1"/>
        </p:nvSpPr>
        <p:spPr>
          <a:xfrm>
            <a:off x="3048000" y="31236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440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Layout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9EA8AB-0FFD-15BE-7581-1FA3C355F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ABA07F4-52EC-8C30-0472-84E0CE329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02" y="376432"/>
            <a:ext cx="10868047" cy="1325563"/>
          </a:xfrm>
        </p:spPr>
        <p:txBody>
          <a:bodyPr/>
          <a:lstStyle>
            <a:lvl1pPr>
              <a:defRPr b="1">
                <a:solidFill>
                  <a:srgbClr val="0033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5170E35-48C2-C22C-567D-ACD9DBBDC9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803" y="1838325"/>
            <a:ext cx="10868046" cy="4149725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6420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4F9E11-26BB-E721-6EAD-CAB2922F9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EF9770-5D44-4F27-EA09-670CAE499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53D03-2CA2-8CD6-765A-3401F00F17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AD7D2A-1A63-42E3-B0D0-E401509ECF2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F3930-235D-7DC1-22AE-89FDE431D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F8BE5-4150-609E-CC3D-7C2C7B94E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AFC9EB-EF5F-4088-8D0E-955721CA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0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6" r:id="rId3"/>
    <p:sldLayoutId id="2147483651" r:id="rId4"/>
    <p:sldLayoutId id="2147483660" r:id="rId5"/>
    <p:sldLayoutId id="2147483655" r:id="rId6"/>
    <p:sldLayoutId id="2147483658" r:id="rId7"/>
    <p:sldLayoutId id="2147483652" r:id="rId8"/>
    <p:sldLayoutId id="2147483659" r:id="rId9"/>
    <p:sldLayoutId id="214748365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5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e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e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HEIC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355D5-85A9-DD1B-66DA-E05466FE7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921" y="4135761"/>
            <a:ext cx="6475857" cy="1206902"/>
          </a:xfrm>
        </p:spPr>
        <p:txBody>
          <a:bodyPr>
            <a:normAutofit fontScale="90000"/>
          </a:bodyPr>
          <a:lstStyle/>
          <a:p>
            <a:r>
              <a:rPr lang="en-US" dirty="0"/>
              <a:t>RTC Projects</a:t>
            </a:r>
            <a:br>
              <a:rPr lang="en-US" dirty="0"/>
            </a:br>
            <a:r>
              <a:rPr lang="en-US" sz="4400" dirty="0"/>
              <a:t>Nevada Transportation Conference</a:t>
            </a:r>
            <a:endParaRPr lang="en-US" dirty="0"/>
          </a:p>
        </p:txBody>
      </p:sp>
      <p:pic>
        <p:nvPicPr>
          <p:cNvPr id="5" name="Picture Placeholder 4" descr="A picture containing mountain,  and downtown Reno.">
            <a:extLst>
              <a:ext uri="{FF2B5EF4-FFF2-40B4-BE49-F238E27FC236}">
                <a16:creationId xmlns:a16="http://schemas.microsoft.com/office/drawing/2014/main" id="{C088E615-A4EB-F641-7B66-6A3F656B86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0" r="24970"/>
          <a:stretch>
            <a:fillRect/>
          </a:stretch>
        </p:blipFill>
        <p:spPr>
          <a:xfrm>
            <a:off x="6507850" y="-349243"/>
            <a:ext cx="7515185" cy="774064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C0575F-089E-5C75-1A3D-C6F031BB9768}"/>
              </a:ext>
            </a:extLst>
          </p:cNvPr>
          <p:cNvSpPr txBox="1"/>
          <p:nvPr/>
        </p:nvSpPr>
        <p:spPr>
          <a:xfrm>
            <a:off x="0" y="5942457"/>
            <a:ext cx="647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                                  May 14, 2025</a:t>
            </a:r>
          </a:p>
        </p:txBody>
      </p:sp>
    </p:spTree>
    <p:extLst>
      <p:ext uri="{BB962C8B-B14F-4D97-AF65-F5344CB8AC3E}">
        <p14:creationId xmlns:p14="http://schemas.microsoft.com/office/powerpoint/2010/main" val="2023430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EB938-AAE2-7025-C6CF-80024A81A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80D07162-BFE3-B62E-7176-C49ACEF177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569" y="699890"/>
            <a:ext cx="10701688" cy="5813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Poppins Bold" panose="00000800000000000000" pitchFamily="2" charset="0"/>
                <a:ea typeface="Poppins Semi-Bold"/>
                <a:cs typeface="Poppins Bold" panose="00000800000000000000" pitchFamily="2" charset="0"/>
                <a:sym typeface="Poppins Semi-Bold"/>
              </a:rPr>
              <a:t>Biggest Little Bike Network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9944D3F-1E78-5C2E-5B43-2BBB9BDB88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803" y="1676741"/>
            <a:ext cx="5591197" cy="3900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Four Identified Routes</a:t>
            </a:r>
          </a:p>
          <a:p>
            <a:r>
              <a:rPr lang="en-US" sz="2000" dirty="0"/>
              <a:t>Vine Street</a:t>
            </a:r>
          </a:p>
          <a:p>
            <a:r>
              <a:rPr lang="en-US" sz="2000" dirty="0"/>
              <a:t>Virginia Street</a:t>
            </a:r>
          </a:p>
          <a:p>
            <a:r>
              <a:rPr lang="en-US" sz="2000" dirty="0"/>
              <a:t>Sinclair Street, Lake Street, Evans Avenue</a:t>
            </a:r>
          </a:p>
          <a:p>
            <a:r>
              <a:rPr lang="en-US" sz="2000" dirty="0"/>
              <a:t>5th Street</a:t>
            </a:r>
          </a:p>
          <a:p>
            <a:pPr marL="0" indent="0">
              <a:buNone/>
            </a:pPr>
            <a:r>
              <a:rPr lang="en-US" sz="2000" dirty="0"/>
              <a:t>Improvements for Biking and Walking</a:t>
            </a:r>
          </a:p>
          <a:p>
            <a:pPr marL="0" indent="0">
              <a:buNone/>
            </a:pPr>
            <a:r>
              <a:rPr lang="en-US" sz="2000" dirty="0"/>
              <a:t>Connect Midtown/Old Southwest to Northside of I-80, Especially the University Area</a:t>
            </a:r>
          </a:p>
          <a:p>
            <a:pPr marL="0" indent="0">
              <a:buNone/>
            </a:pPr>
            <a:r>
              <a:rPr lang="en-US" sz="2000" dirty="0"/>
              <a:t>Estimated $14,000,000 Construction Cost</a:t>
            </a:r>
          </a:p>
          <a:p>
            <a:pPr marL="0" indent="0">
              <a:buNone/>
            </a:pPr>
            <a:r>
              <a:rPr lang="en-US" sz="2000" dirty="0"/>
              <a:t>Construction expected 2026</a:t>
            </a:r>
            <a:endParaRPr lang="en-US" sz="1600" dirty="0"/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607BDF3C-149A-0AE2-333E-7145F9BA3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81203"/>
            <a:ext cx="5480050" cy="533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929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275B8-FDC4-38B3-F6F6-B635A3E66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726DBC65-D143-A535-1A97-8AA6D61AEF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569" y="544442"/>
            <a:ext cx="10701688" cy="5813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Poppins Bold" panose="00000800000000000000" pitchFamily="2" charset="0"/>
                <a:ea typeface="Poppins Semi-Bold"/>
                <a:cs typeface="Poppins Bold" panose="00000800000000000000" pitchFamily="2" charset="0"/>
                <a:sym typeface="Poppins Semi-Bold"/>
              </a:rPr>
              <a:t>Pembroke Capacity and Safety Project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C411169-3159-5659-B98F-DD57FD340F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803" y="1736712"/>
            <a:ext cx="5591197" cy="3900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Improve capacity and safety along Pembroke Drive from South McCarran Boulevard to Veterans Parkway</a:t>
            </a:r>
          </a:p>
          <a:p>
            <a:r>
              <a:rPr lang="en-US" sz="2000" dirty="0"/>
              <a:t>Widening Pembroke Drive to 4 Lanes</a:t>
            </a:r>
          </a:p>
          <a:p>
            <a:r>
              <a:rPr lang="en-US" sz="2000" dirty="0"/>
              <a:t>Connect Existing Multi-Use Paths on McCarran Boulevard and Veterans Parkway </a:t>
            </a:r>
          </a:p>
          <a:p>
            <a:r>
              <a:rPr lang="en-US" sz="2000" dirty="0"/>
              <a:t>Storm Drain Improvements</a:t>
            </a:r>
          </a:p>
          <a:p>
            <a:r>
              <a:rPr lang="en-US" sz="2000" dirty="0"/>
              <a:t>Flood Channel </a:t>
            </a:r>
          </a:p>
          <a:p>
            <a:r>
              <a:rPr lang="en-US" sz="2000" dirty="0"/>
              <a:t>Estimated $13,000,000 Construction Cost</a:t>
            </a:r>
          </a:p>
          <a:p>
            <a:r>
              <a:rPr lang="en-US" sz="2000" dirty="0"/>
              <a:t>Construction expected 2026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83EDC-2F87-B283-50D6-726C258E6F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68" r="6196"/>
          <a:stretch/>
        </p:blipFill>
        <p:spPr>
          <a:xfrm>
            <a:off x="6506274" y="1736712"/>
            <a:ext cx="5180923" cy="36754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9960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B467F-9C36-550A-0D3E-3AC396EBB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2EE38AF0-7EB5-8919-164C-7E3E63E325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569" y="544442"/>
            <a:ext cx="10701688" cy="11840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Poppins Bold" panose="00000800000000000000" pitchFamily="2" charset="0"/>
                <a:ea typeface="Poppins Semi-Bold"/>
                <a:cs typeface="Poppins Bold" panose="00000800000000000000" pitchFamily="2" charset="0"/>
                <a:sym typeface="Poppins Semi-Bold"/>
              </a:rPr>
              <a:t>Sun Valley Boulevard Corridor Improvements (Phase 2)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9E527AE-9F88-6C4F-BB1A-176A1C924E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803" y="2047608"/>
            <a:ext cx="5591197" cy="3900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Scottsdale Road to 7</a:t>
            </a:r>
            <a:r>
              <a:rPr lang="en-US" sz="2000" baseline="30000" dirty="0"/>
              <a:t>th</a:t>
            </a:r>
            <a:r>
              <a:rPr lang="en-US" sz="2000" dirty="0"/>
              <a:t> Street</a:t>
            </a:r>
          </a:p>
          <a:p>
            <a:r>
              <a:rPr lang="en-US" sz="2000" dirty="0"/>
              <a:t>Storm Drain Improvements to Capture 100-Year Flood</a:t>
            </a:r>
          </a:p>
          <a:p>
            <a:r>
              <a:rPr lang="en-US" sz="2000" dirty="0"/>
              <a:t>Multimodal Improvements</a:t>
            </a:r>
          </a:p>
          <a:p>
            <a:pPr lvl="1"/>
            <a:r>
              <a:rPr lang="en-US" sz="1600" dirty="0"/>
              <a:t>New shared-use paths (separated except where width is constrained), new or improved crosswalks, pedestrian crossing enhancements and accessibility improvements</a:t>
            </a:r>
          </a:p>
          <a:p>
            <a:r>
              <a:rPr lang="en-US" sz="2000" dirty="0"/>
              <a:t>Signal modifications and fiber optics</a:t>
            </a:r>
          </a:p>
          <a:p>
            <a:r>
              <a:rPr lang="en-US" sz="2000" dirty="0"/>
              <a:t>Accessible Bus Stop Pads and Amenities </a:t>
            </a:r>
          </a:p>
          <a:p>
            <a:r>
              <a:rPr lang="en-US" sz="2000" dirty="0"/>
              <a:t>Estimated $74,000,000 Construction Cost</a:t>
            </a:r>
          </a:p>
          <a:p>
            <a:r>
              <a:rPr lang="en-US" sz="2000" dirty="0"/>
              <a:t>Construction in 2027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8BED9B-0E61-910F-208C-D9AE98E3D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686" y="4350299"/>
            <a:ext cx="5591198" cy="23190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D19F30-AAF5-2A7B-D9EE-6162F4C39F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163"/>
          <a:stretch/>
        </p:blipFill>
        <p:spPr>
          <a:xfrm>
            <a:off x="6370685" y="1305148"/>
            <a:ext cx="5591197" cy="29651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0395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AE3E4-821A-B7EF-20D3-9AC7F7FC4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E5FE5A2D-05B6-A338-6DA9-289974254B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569" y="343274"/>
            <a:ext cx="10701688" cy="5813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Poppins Bold" panose="00000800000000000000" pitchFamily="2" charset="0"/>
                <a:ea typeface="Poppins Semi-Bold"/>
                <a:cs typeface="Poppins Bold" panose="00000800000000000000" pitchFamily="2" charset="0"/>
                <a:sym typeface="Poppins Semi-Bold"/>
              </a:rPr>
              <a:t>New FY26 Street &amp; Highway Projects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57A6F5-1D00-4724-60B8-B928691AB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910" y="1188260"/>
            <a:ext cx="3913940" cy="50830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92B80D-43D4-1F66-5A2F-C576C11FA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922" y="1188260"/>
            <a:ext cx="3926078" cy="50830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353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A2035-34D4-425E-03E8-95863472A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Highland Ranch Parkway Widening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22D6F-CDF8-80AE-AC48-8915866DAC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803" y="1535544"/>
            <a:ext cx="10868046" cy="856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Roadway widening from 2 lanes to 4 lanes, continuous pedestrians &amp; multimodal facilities, and improved intersection operations</a:t>
            </a: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A4D74BA3-91FA-6FDF-BCC8-2C9ED4C0C1EF}"/>
              </a:ext>
            </a:extLst>
          </p:cNvPr>
          <p:cNvSpPr/>
          <p:nvPr/>
        </p:nvSpPr>
        <p:spPr>
          <a:xfrm>
            <a:off x="394887" y="2601395"/>
            <a:ext cx="2770259" cy="519423"/>
          </a:xfrm>
          <a:custGeom>
            <a:avLst/>
            <a:gdLst/>
            <a:ahLst/>
            <a:cxnLst/>
            <a:rect l="l" t="t" r="r" b="b"/>
            <a:pathLst>
              <a:path w="4155388" h="779135">
                <a:moveTo>
                  <a:pt x="0" y="0"/>
                </a:moveTo>
                <a:lnTo>
                  <a:pt x="4155387" y="0"/>
                </a:lnTo>
                <a:lnTo>
                  <a:pt x="4155387" y="779135"/>
                </a:lnTo>
                <a:lnTo>
                  <a:pt x="0" y="779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7020F351-B971-D9ED-64B7-5DCC8F61B92E}"/>
              </a:ext>
            </a:extLst>
          </p:cNvPr>
          <p:cNvSpPr/>
          <p:nvPr/>
        </p:nvSpPr>
        <p:spPr>
          <a:xfrm>
            <a:off x="613477" y="2780457"/>
            <a:ext cx="196842" cy="201916"/>
          </a:xfrm>
          <a:custGeom>
            <a:avLst/>
            <a:gdLst/>
            <a:ahLst/>
            <a:cxnLst/>
            <a:rect l="l" t="t" r="r" b="b"/>
            <a:pathLst>
              <a:path w="295263" h="302874">
                <a:moveTo>
                  <a:pt x="0" y="0"/>
                </a:moveTo>
                <a:lnTo>
                  <a:pt x="295262" y="0"/>
                </a:lnTo>
                <a:lnTo>
                  <a:pt x="295262" y="302874"/>
                </a:lnTo>
                <a:lnTo>
                  <a:pt x="0" y="302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7" name="TextBox 31">
            <a:extLst>
              <a:ext uri="{FF2B5EF4-FFF2-40B4-BE49-F238E27FC236}">
                <a16:creationId xmlns:a16="http://schemas.microsoft.com/office/drawing/2014/main" id="{2394A523-7ACC-23A9-B9AB-9C7CBCB830F8}"/>
              </a:ext>
            </a:extLst>
          </p:cNvPr>
          <p:cNvSpPr txBox="1"/>
          <p:nvPr/>
        </p:nvSpPr>
        <p:spPr>
          <a:xfrm>
            <a:off x="1256512" y="2735975"/>
            <a:ext cx="3225771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1"/>
              </a:lnSpc>
            </a:pPr>
            <a:r>
              <a:rPr lang="en-US" sz="1492" b="1" spc="15" dirty="0">
                <a:solidFill>
                  <a:srgbClr val="00338D"/>
                </a:solidFill>
                <a:latin typeface="Poppins Bold"/>
                <a:ea typeface="Poppins Bold"/>
                <a:cs typeface="Poppins Bold"/>
                <a:sym typeface="Poppins Bold"/>
              </a:rPr>
              <a:t>Limits</a:t>
            </a:r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F9614E13-87BD-EED0-3A17-49CB8C57D538}"/>
              </a:ext>
            </a:extLst>
          </p:cNvPr>
          <p:cNvSpPr/>
          <p:nvPr/>
        </p:nvSpPr>
        <p:spPr>
          <a:xfrm>
            <a:off x="394887" y="3904018"/>
            <a:ext cx="2770259" cy="519423"/>
          </a:xfrm>
          <a:custGeom>
            <a:avLst/>
            <a:gdLst/>
            <a:ahLst/>
            <a:cxnLst/>
            <a:rect l="l" t="t" r="r" b="b"/>
            <a:pathLst>
              <a:path w="4155388" h="779135">
                <a:moveTo>
                  <a:pt x="0" y="0"/>
                </a:moveTo>
                <a:lnTo>
                  <a:pt x="4155387" y="0"/>
                </a:lnTo>
                <a:lnTo>
                  <a:pt x="4155387" y="779135"/>
                </a:lnTo>
                <a:lnTo>
                  <a:pt x="0" y="779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A6A2E6AF-1607-54D1-CFB4-D11E8CF0E902}"/>
              </a:ext>
            </a:extLst>
          </p:cNvPr>
          <p:cNvSpPr/>
          <p:nvPr/>
        </p:nvSpPr>
        <p:spPr>
          <a:xfrm>
            <a:off x="613477" y="4083080"/>
            <a:ext cx="196842" cy="201916"/>
          </a:xfrm>
          <a:custGeom>
            <a:avLst/>
            <a:gdLst/>
            <a:ahLst/>
            <a:cxnLst/>
            <a:rect l="l" t="t" r="r" b="b"/>
            <a:pathLst>
              <a:path w="295263" h="302874">
                <a:moveTo>
                  <a:pt x="0" y="0"/>
                </a:moveTo>
                <a:lnTo>
                  <a:pt x="295262" y="0"/>
                </a:lnTo>
                <a:lnTo>
                  <a:pt x="295262" y="302874"/>
                </a:lnTo>
                <a:lnTo>
                  <a:pt x="0" y="302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0" name="TextBox 31">
            <a:extLst>
              <a:ext uri="{FF2B5EF4-FFF2-40B4-BE49-F238E27FC236}">
                <a16:creationId xmlns:a16="http://schemas.microsoft.com/office/drawing/2014/main" id="{EAE5D053-F1FD-7B56-F016-17AA01478FEB}"/>
              </a:ext>
            </a:extLst>
          </p:cNvPr>
          <p:cNvSpPr txBox="1"/>
          <p:nvPr/>
        </p:nvSpPr>
        <p:spPr>
          <a:xfrm>
            <a:off x="1256512" y="4038598"/>
            <a:ext cx="3225771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1"/>
              </a:lnSpc>
            </a:pPr>
            <a:r>
              <a:rPr lang="en-US" sz="1492" b="1" spc="15" dirty="0">
                <a:solidFill>
                  <a:srgbClr val="00338D"/>
                </a:solidFill>
                <a:latin typeface="Poppins Bold"/>
                <a:ea typeface="Poppins Bold"/>
                <a:cs typeface="Poppins Bold"/>
                <a:sym typeface="Poppins Bold"/>
              </a:rPr>
              <a:t>FY26 Work Phase</a:t>
            </a: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0A5B0726-E0FC-C626-99B7-132A41D6F51C}"/>
              </a:ext>
            </a:extLst>
          </p:cNvPr>
          <p:cNvSpPr/>
          <p:nvPr/>
        </p:nvSpPr>
        <p:spPr>
          <a:xfrm>
            <a:off x="394887" y="5322456"/>
            <a:ext cx="2770259" cy="519423"/>
          </a:xfrm>
          <a:custGeom>
            <a:avLst/>
            <a:gdLst/>
            <a:ahLst/>
            <a:cxnLst/>
            <a:rect l="l" t="t" r="r" b="b"/>
            <a:pathLst>
              <a:path w="4155388" h="779135">
                <a:moveTo>
                  <a:pt x="0" y="0"/>
                </a:moveTo>
                <a:lnTo>
                  <a:pt x="4155387" y="0"/>
                </a:lnTo>
                <a:lnTo>
                  <a:pt x="4155387" y="779135"/>
                </a:lnTo>
                <a:lnTo>
                  <a:pt x="0" y="779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F85C0BC8-6364-F630-E546-A6BFC53B3469}"/>
              </a:ext>
            </a:extLst>
          </p:cNvPr>
          <p:cNvSpPr/>
          <p:nvPr/>
        </p:nvSpPr>
        <p:spPr>
          <a:xfrm>
            <a:off x="613477" y="5501518"/>
            <a:ext cx="196842" cy="201916"/>
          </a:xfrm>
          <a:custGeom>
            <a:avLst/>
            <a:gdLst/>
            <a:ahLst/>
            <a:cxnLst/>
            <a:rect l="l" t="t" r="r" b="b"/>
            <a:pathLst>
              <a:path w="295263" h="302874">
                <a:moveTo>
                  <a:pt x="0" y="0"/>
                </a:moveTo>
                <a:lnTo>
                  <a:pt x="295262" y="0"/>
                </a:lnTo>
                <a:lnTo>
                  <a:pt x="295262" y="302874"/>
                </a:lnTo>
                <a:lnTo>
                  <a:pt x="0" y="302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6" name="TextBox 31">
            <a:extLst>
              <a:ext uri="{FF2B5EF4-FFF2-40B4-BE49-F238E27FC236}">
                <a16:creationId xmlns:a16="http://schemas.microsoft.com/office/drawing/2014/main" id="{6980AC22-39E4-5C46-D696-62E88EACF552}"/>
              </a:ext>
            </a:extLst>
          </p:cNvPr>
          <p:cNvSpPr txBox="1"/>
          <p:nvPr/>
        </p:nvSpPr>
        <p:spPr>
          <a:xfrm>
            <a:off x="1256512" y="5457036"/>
            <a:ext cx="3225771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1"/>
              </a:lnSpc>
            </a:pPr>
            <a:r>
              <a:rPr lang="en-US" sz="1492" b="1" spc="15" dirty="0">
                <a:solidFill>
                  <a:srgbClr val="00338D"/>
                </a:solidFill>
                <a:latin typeface="Poppins Bold"/>
                <a:ea typeface="Poppins Bold"/>
                <a:cs typeface="Poppins Bold"/>
                <a:sym typeface="Poppins Bold"/>
              </a:rPr>
              <a:t>Construction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F1082A0-EF14-9952-5C6C-B4581D2C4A6A}"/>
              </a:ext>
            </a:extLst>
          </p:cNvPr>
          <p:cNvSpPr txBox="1">
            <a:spLocks/>
          </p:cNvSpPr>
          <p:nvPr/>
        </p:nvSpPr>
        <p:spPr>
          <a:xfrm>
            <a:off x="998044" y="3254850"/>
            <a:ext cx="3592123" cy="41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Sun Valley Blvd to Five Ridges Blvd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83455A7-A374-7C4A-11C0-EB2D0021A7AC}"/>
              </a:ext>
            </a:extLst>
          </p:cNvPr>
          <p:cNvSpPr txBox="1">
            <a:spLocks/>
          </p:cNvSpPr>
          <p:nvPr/>
        </p:nvSpPr>
        <p:spPr>
          <a:xfrm>
            <a:off x="998044" y="4646852"/>
            <a:ext cx="3592123" cy="41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Design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45657B3-E5B3-6769-4E57-723B9CEB6B7B}"/>
              </a:ext>
            </a:extLst>
          </p:cNvPr>
          <p:cNvSpPr txBox="1">
            <a:spLocks/>
          </p:cNvSpPr>
          <p:nvPr/>
        </p:nvSpPr>
        <p:spPr>
          <a:xfrm>
            <a:off x="998043" y="6038854"/>
            <a:ext cx="3592123" cy="41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2028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5AAEB9F-6A36-B0D9-D26E-203D954B0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1031" y="2554452"/>
            <a:ext cx="3970252" cy="28656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" name="Picture 19" descr="A group of cars on a road&#10;&#10;Description automatically generated with medium confidence">
            <a:extLst>
              <a:ext uri="{FF2B5EF4-FFF2-40B4-BE49-F238E27FC236}">
                <a16:creationId xmlns:a16="http://schemas.microsoft.com/office/drawing/2014/main" id="{CEBAEF5D-54DE-8516-DDF5-F7619DC05B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322" y="4284996"/>
            <a:ext cx="2997201" cy="22479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8898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2309C-E066-CF95-B800-D9DC28654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FDA3F-E75C-C198-8AB8-10126DC4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University Area Roadway Improvements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3788D-F29C-44BC-D3F3-4149B6D915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803" y="1535544"/>
            <a:ext cx="10868046" cy="5566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Traffic and safety improvements to the area south of the University.</a:t>
            </a: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42127DE6-9847-5195-2D52-619B6171276D}"/>
              </a:ext>
            </a:extLst>
          </p:cNvPr>
          <p:cNvSpPr/>
          <p:nvPr/>
        </p:nvSpPr>
        <p:spPr>
          <a:xfrm>
            <a:off x="394887" y="2601395"/>
            <a:ext cx="2770259" cy="519423"/>
          </a:xfrm>
          <a:custGeom>
            <a:avLst/>
            <a:gdLst/>
            <a:ahLst/>
            <a:cxnLst/>
            <a:rect l="l" t="t" r="r" b="b"/>
            <a:pathLst>
              <a:path w="4155388" h="779135">
                <a:moveTo>
                  <a:pt x="0" y="0"/>
                </a:moveTo>
                <a:lnTo>
                  <a:pt x="4155387" y="0"/>
                </a:lnTo>
                <a:lnTo>
                  <a:pt x="4155387" y="779135"/>
                </a:lnTo>
                <a:lnTo>
                  <a:pt x="0" y="779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CFB1AFB4-A6E1-7603-9B6A-2A552D56F262}"/>
              </a:ext>
            </a:extLst>
          </p:cNvPr>
          <p:cNvSpPr/>
          <p:nvPr/>
        </p:nvSpPr>
        <p:spPr>
          <a:xfrm>
            <a:off x="613477" y="2780457"/>
            <a:ext cx="196842" cy="201916"/>
          </a:xfrm>
          <a:custGeom>
            <a:avLst/>
            <a:gdLst/>
            <a:ahLst/>
            <a:cxnLst/>
            <a:rect l="l" t="t" r="r" b="b"/>
            <a:pathLst>
              <a:path w="295263" h="302874">
                <a:moveTo>
                  <a:pt x="0" y="0"/>
                </a:moveTo>
                <a:lnTo>
                  <a:pt x="295262" y="0"/>
                </a:lnTo>
                <a:lnTo>
                  <a:pt x="295262" y="302874"/>
                </a:lnTo>
                <a:lnTo>
                  <a:pt x="0" y="302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7" name="TextBox 31">
            <a:extLst>
              <a:ext uri="{FF2B5EF4-FFF2-40B4-BE49-F238E27FC236}">
                <a16:creationId xmlns:a16="http://schemas.microsoft.com/office/drawing/2014/main" id="{30082362-EC8B-48C9-31F4-447C8443E86A}"/>
              </a:ext>
            </a:extLst>
          </p:cNvPr>
          <p:cNvSpPr txBox="1"/>
          <p:nvPr/>
        </p:nvSpPr>
        <p:spPr>
          <a:xfrm>
            <a:off x="1256512" y="2735975"/>
            <a:ext cx="3225771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1"/>
              </a:lnSpc>
            </a:pPr>
            <a:r>
              <a:rPr lang="en-US" sz="1492" b="1" spc="15" dirty="0">
                <a:solidFill>
                  <a:srgbClr val="00338D"/>
                </a:solidFill>
                <a:latin typeface="Poppins Bold"/>
                <a:ea typeface="Poppins Bold"/>
                <a:cs typeface="Poppins Bold"/>
                <a:sym typeface="Poppins Bold"/>
              </a:rPr>
              <a:t>Limits</a:t>
            </a:r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87F5D5DB-C7F8-25CA-9DB5-86DA2364DF07}"/>
              </a:ext>
            </a:extLst>
          </p:cNvPr>
          <p:cNvSpPr/>
          <p:nvPr/>
        </p:nvSpPr>
        <p:spPr>
          <a:xfrm>
            <a:off x="394887" y="3904018"/>
            <a:ext cx="2770259" cy="519423"/>
          </a:xfrm>
          <a:custGeom>
            <a:avLst/>
            <a:gdLst/>
            <a:ahLst/>
            <a:cxnLst/>
            <a:rect l="l" t="t" r="r" b="b"/>
            <a:pathLst>
              <a:path w="4155388" h="779135">
                <a:moveTo>
                  <a:pt x="0" y="0"/>
                </a:moveTo>
                <a:lnTo>
                  <a:pt x="4155387" y="0"/>
                </a:lnTo>
                <a:lnTo>
                  <a:pt x="4155387" y="779135"/>
                </a:lnTo>
                <a:lnTo>
                  <a:pt x="0" y="779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F7E1ECE4-511A-8FEA-BE88-FFC972675199}"/>
              </a:ext>
            </a:extLst>
          </p:cNvPr>
          <p:cNvSpPr/>
          <p:nvPr/>
        </p:nvSpPr>
        <p:spPr>
          <a:xfrm>
            <a:off x="613477" y="4083080"/>
            <a:ext cx="196842" cy="201916"/>
          </a:xfrm>
          <a:custGeom>
            <a:avLst/>
            <a:gdLst/>
            <a:ahLst/>
            <a:cxnLst/>
            <a:rect l="l" t="t" r="r" b="b"/>
            <a:pathLst>
              <a:path w="295263" h="302874">
                <a:moveTo>
                  <a:pt x="0" y="0"/>
                </a:moveTo>
                <a:lnTo>
                  <a:pt x="295262" y="0"/>
                </a:lnTo>
                <a:lnTo>
                  <a:pt x="295262" y="302874"/>
                </a:lnTo>
                <a:lnTo>
                  <a:pt x="0" y="302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0" name="TextBox 31">
            <a:extLst>
              <a:ext uri="{FF2B5EF4-FFF2-40B4-BE49-F238E27FC236}">
                <a16:creationId xmlns:a16="http://schemas.microsoft.com/office/drawing/2014/main" id="{B4A0F528-B4A9-2F56-F3D7-E8B5868CC060}"/>
              </a:ext>
            </a:extLst>
          </p:cNvPr>
          <p:cNvSpPr txBox="1"/>
          <p:nvPr/>
        </p:nvSpPr>
        <p:spPr>
          <a:xfrm>
            <a:off x="1256512" y="4038598"/>
            <a:ext cx="3225771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1"/>
              </a:lnSpc>
            </a:pPr>
            <a:r>
              <a:rPr lang="en-US" sz="1492" b="1" spc="15" dirty="0">
                <a:solidFill>
                  <a:srgbClr val="00338D"/>
                </a:solidFill>
                <a:latin typeface="Poppins Bold"/>
                <a:ea typeface="Poppins Bold"/>
                <a:cs typeface="Poppins Bold"/>
                <a:sym typeface="Poppins Bold"/>
              </a:rPr>
              <a:t>FY26 Work Phase</a:t>
            </a: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1236FA5F-E8F1-EBE8-CD69-5D2B8B890FD9}"/>
              </a:ext>
            </a:extLst>
          </p:cNvPr>
          <p:cNvSpPr/>
          <p:nvPr/>
        </p:nvSpPr>
        <p:spPr>
          <a:xfrm>
            <a:off x="394887" y="5322456"/>
            <a:ext cx="2770259" cy="519423"/>
          </a:xfrm>
          <a:custGeom>
            <a:avLst/>
            <a:gdLst/>
            <a:ahLst/>
            <a:cxnLst/>
            <a:rect l="l" t="t" r="r" b="b"/>
            <a:pathLst>
              <a:path w="4155388" h="779135">
                <a:moveTo>
                  <a:pt x="0" y="0"/>
                </a:moveTo>
                <a:lnTo>
                  <a:pt x="4155387" y="0"/>
                </a:lnTo>
                <a:lnTo>
                  <a:pt x="4155387" y="779135"/>
                </a:lnTo>
                <a:lnTo>
                  <a:pt x="0" y="779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E856E1CA-D275-DF04-CE81-5AC09BC13C78}"/>
              </a:ext>
            </a:extLst>
          </p:cNvPr>
          <p:cNvSpPr/>
          <p:nvPr/>
        </p:nvSpPr>
        <p:spPr>
          <a:xfrm>
            <a:off x="613477" y="5501518"/>
            <a:ext cx="196842" cy="201916"/>
          </a:xfrm>
          <a:custGeom>
            <a:avLst/>
            <a:gdLst/>
            <a:ahLst/>
            <a:cxnLst/>
            <a:rect l="l" t="t" r="r" b="b"/>
            <a:pathLst>
              <a:path w="295263" h="302874">
                <a:moveTo>
                  <a:pt x="0" y="0"/>
                </a:moveTo>
                <a:lnTo>
                  <a:pt x="295262" y="0"/>
                </a:lnTo>
                <a:lnTo>
                  <a:pt x="295262" y="302874"/>
                </a:lnTo>
                <a:lnTo>
                  <a:pt x="0" y="302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6" name="TextBox 31">
            <a:extLst>
              <a:ext uri="{FF2B5EF4-FFF2-40B4-BE49-F238E27FC236}">
                <a16:creationId xmlns:a16="http://schemas.microsoft.com/office/drawing/2014/main" id="{78A734FE-8AFA-E1D7-8D56-471C4E77201D}"/>
              </a:ext>
            </a:extLst>
          </p:cNvPr>
          <p:cNvSpPr txBox="1"/>
          <p:nvPr/>
        </p:nvSpPr>
        <p:spPr>
          <a:xfrm>
            <a:off x="1256512" y="5457036"/>
            <a:ext cx="3225771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1"/>
              </a:lnSpc>
            </a:pPr>
            <a:r>
              <a:rPr lang="en-US" sz="1492" b="1" spc="15" dirty="0">
                <a:solidFill>
                  <a:srgbClr val="00338D"/>
                </a:solidFill>
                <a:latin typeface="Poppins Bold"/>
                <a:ea typeface="Poppins Bold"/>
                <a:cs typeface="Poppins Bold"/>
                <a:sym typeface="Poppins Bold"/>
              </a:rPr>
              <a:t>Construction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49A3BEE-F2FC-55EE-6EE4-B3B832FFC62E}"/>
              </a:ext>
            </a:extLst>
          </p:cNvPr>
          <p:cNvSpPr txBox="1">
            <a:spLocks/>
          </p:cNvSpPr>
          <p:nvPr/>
        </p:nvSpPr>
        <p:spPr>
          <a:xfrm>
            <a:off x="998044" y="3254850"/>
            <a:ext cx="3592123" cy="41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9</a:t>
            </a:r>
            <a:r>
              <a:rPr lang="en-US" sz="1800" baseline="30000" dirty="0"/>
              <a:t>th</a:t>
            </a:r>
            <a:r>
              <a:rPr lang="en-US" sz="1800" dirty="0"/>
              <a:t> St., Evans Ave., Lake St.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8EC194D-E498-00C2-40AB-B90FD6A00A80}"/>
              </a:ext>
            </a:extLst>
          </p:cNvPr>
          <p:cNvSpPr txBox="1">
            <a:spLocks/>
          </p:cNvSpPr>
          <p:nvPr/>
        </p:nvSpPr>
        <p:spPr>
          <a:xfrm>
            <a:off x="998044" y="4646852"/>
            <a:ext cx="3592123" cy="41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Design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A02CDF9-C52D-15A0-7937-D62F1E3AFC2B}"/>
              </a:ext>
            </a:extLst>
          </p:cNvPr>
          <p:cNvSpPr txBox="1">
            <a:spLocks/>
          </p:cNvSpPr>
          <p:nvPr/>
        </p:nvSpPr>
        <p:spPr>
          <a:xfrm>
            <a:off x="998043" y="6038854"/>
            <a:ext cx="3592123" cy="41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2028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4DBC13-3416-D47D-2707-B523C1C034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484" b="25272"/>
          <a:stretch/>
        </p:blipFill>
        <p:spPr>
          <a:xfrm>
            <a:off x="4026771" y="2601395"/>
            <a:ext cx="7832935" cy="31731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980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DCF2A-5383-ABC2-4623-C2D62E1B4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B42B4-A619-56F6-7224-E9790C85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Wedekind Road Pedestrians Improvements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41AC9-3472-F3A2-3744-299F0BE3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803" y="1535544"/>
            <a:ext cx="10868046" cy="5566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Install new sidewalks and improve pedestrian safety and accessibility.</a:t>
            </a: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49E0467A-CBB3-2081-B391-7D8E1016603D}"/>
              </a:ext>
            </a:extLst>
          </p:cNvPr>
          <p:cNvSpPr/>
          <p:nvPr/>
        </p:nvSpPr>
        <p:spPr>
          <a:xfrm>
            <a:off x="394887" y="2601395"/>
            <a:ext cx="2770259" cy="519423"/>
          </a:xfrm>
          <a:custGeom>
            <a:avLst/>
            <a:gdLst/>
            <a:ahLst/>
            <a:cxnLst/>
            <a:rect l="l" t="t" r="r" b="b"/>
            <a:pathLst>
              <a:path w="4155388" h="779135">
                <a:moveTo>
                  <a:pt x="0" y="0"/>
                </a:moveTo>
                <a:lnTo>
                  <a:pt x="4155387" y="0"/>
                </a:lnTo>
                <a:lnTo>
                  <a:pt x="4155387" y="779135"/>
                </a:lnTo>
                <a:lnTo>
                  <a:pt x="0" y="779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480A9064-9A21-E2CD-373F-AE8900485CF6}"/>
              </a:ext>
            </a:extLst>
          </p:cNvPr>
          <p:cNvSpPr/>
          <p:nvPr/>
        </p:nvSpPr>
        <p:spPr>
          <a:xfrm>
            <a:off x="613477" y="2780457"/>
            <a:ext cx="196842" cy="201916"/>
          </a:xfrm>
          <a:custGeom>
            <a:avLst/>
            <a:gdLst/>
            <a:ahLst/>
            <a:cxnLst/>
            <a:rect l="l" t="t" r="r" b="b"/>
            <a:pathLst>
              <a:path w="295263" h="302874">
                <a:moveTo>
                  <a:pt x="0" y="0"/>
                </a:moveTo>
                <a:lnTo>
                  <a:pt x="295262" y="0"/>
                </a:lnTo>
                <a:lnTo>
                  <a:pt x="295262" y="302874"/>
                </a:lnTo>
                <a:lnTo>
                  <a:pt x="0" y="302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7" name="TextBox 31">
            <a:extLst>
              <a:ext uri="{FF2B5EF4-FFF2-40B4-BE49-F238E27FC236}">
                <a16:creationId xmlns:a16="http://schemas.microsoft.com/office/drawing/2014/main" id="{248C97E3-EECD-0154-381B-2C522264F2ED}"/>
              </a:ext>
            </a:extLst>
          </p:cNvPr>
          <p:cNvSpPr txBox="1"/>
          <p:nvPr/>
        </p:nvSpPr>
        <p:spPr>
          <a:xfrm>
            <a:off x="1256512" y="2735975"/>
            <a:ext cx="3225771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1"/>
              </a:lnSpc>
            </a:pPr>
            <a:r>
              <a:rPr lang="en-US" sz="1492" b="1" spc="15" dirty="0">
                <a:solidFill>
                  <a:srgbClr val="00338D"/>
                </a:solidFill>
                <a:latin typeface="Poppins Bold"/>
                <a:ea typeface="Poppins Bold"/>
                <a:cs typeface="Poppins Bold"/>
                <a:sym typeface="Poppins Bold"/>
              </a:rPr>
              <a:t>Limits</a:t>
            </a:r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B51CF4DD-ABA0-DA8C-8EC0-3ECB033ACB9D}"/>
              </a:ext>
            </a:extLst>
          </p:cNvPr>
          <p:cNvSpPr/>
          <p:nvPr/>
        </p:nvSpPr>
        <p:spPr>
          <a:xfrm>
            <a:off x="394887" y="3904018"/>
            <a:ext cx="2770259" cy="519423"/>
          </a:xfrm>
          <a:custGeom>
            <a:avLst/>
            <a:gdLst/>
            <a:ahLst/>
            <a:cxnLst/>
            <a:rect l="l" t="t" r="r" b="b"/>
            <a:pathLst>
              <a:path w="4155388" h="779135">
                <a:moveTo>
                  <a:pt x="0" y="0"/>
                </a:moveTo>
                <a:lnTo>
                  <a:pt x="4155387" y="0"/>
                </a:lnTo>
                <a:lnTo>
                  <a:pt x="4155387" y="779135"/>
                </a:lnTo>
                <a:lnTo>
                  <a:pt x="0" y="779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0EAA47CD-08C5-613F-4EE0-2B3256380134}"/>
              </a:ext>
            </a:extLst>
          </p:cNvPr>
          <p:cNvSpPr/>
          <p:nvPr/>
        </p:nvSpPr>
        <p:spPr>
          <a:xfrm>
            <a:off x="613477" y="4083080"/>
            <a:ext cx="196842" cy="201916"/>
          </a:xfrm>
          <a:custGeom>
            <a:avLst/>
            <a:gdLst/>
            <a:ahLst/>
            <a:cxnLst/>
            <a:rect l="l" t="t" r="r" b="b"/>
            <a:pathLst>
              <a:path w="295263" h="302874">
                <a:moveTo>
                  <a:pt x="0" y="0"/>
                </a:moveTo>
                <a:lnTo>
                  <a:pt x="295262" y="0"/>
                </a:lnTo>
                <a:lnTo>
                  <a:pt x="295262" y="302874"/>
                </a:lnTo>
                <a:lnTo>
                  <a:pt x="0" y="302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0" name="TextBox 31">
            <a:extLst>
              <a:ext uri="{FF2B5EF4-FFF2-40B4-BE49-F238E27FC236}">
                <a16:creationId xmlns:a16="http://schemas.microsoft.com/office/drawing/2014/main" id="{C495F63D-59A1-96B8-B2F3-D9C2B3EB65F0}"/>
              </a:ext>
            </a:extLst>
          </p:cNvPr>
          <p:cNvSpPr txBox="1"/>
          <p:nvPr/>
        </p:nvSpPr>
        <p:spPr>
          <a:xfrm>
            <a:off x="1256512" y="4038598"/>
            <a:ext cx="3225771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1"/>
              </a:lnSpc>
            </a:pPr>
            <a:r>
              <a:rPr lang="en-US" sz="1492" b="1" spc="15" dirty="0">
                <a:solidFill>
                  <a:srgbClr val="00338D"/>
                </a:solidFill>
                <a:latin typeface="Poppins Bold"/>
                <a:ea typeface="Poppins Bold"/>
                <a:cs typeface="Poppins Bold"/>
                <a:sym typeface="Poppins Bold"/>
              </a:rPr>
              <a:t>FY26 Work Phase</a:t>
            </a: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5FA4032F-1453-AAE5-D7AE-C57FD1B8D2AC}"/>
              </a:ext>
            </a:extLst>
          </p:cNvPr>
          <p:cNvSpPr/>
          <p:nvPr/>
        </p:nvSpPr>
        <p:spPr>
          <a:xfrm>
            <a:off x="394887" y="5322456"/>
            <a:ext cx="2770259" cy="519423"/>
          </a:xfrm>
          <a:custGeom>
            <a:avLst/>
            <a:gdLst/>
            <a:ahLst/>
            <a:cxnLst/>
            <a:rect l="l" t="t" r="r" b="b"/>
            <a:pathLst>
              <a:path w="4155388" h="779135">
                <a:moveTo>
                  <a:pt x="0" y="0"/>
                </a:moveTo>
                <a:lnTo>
                  <a:pt x="4155387" y="0"/>
                </a:lnTo>
                <a:lnTo>
                  <a:pt x="4155387" y="779135"/>
                </a:lnTo>
                <a:lnTo>
                  <a:pt x="0" y="779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4AB700A3-4378-3DB2-20A3-A9F7610B0B0B}"/>
              </a:ext>
            </a:extLst>
          </p:cNvPr>
          <p:cNvSpPr/>
          <p:nvPr/>
        </p:nvSpPr>
        <p:spPr>
          <a:xfrm>
            <a:off x="613477" y="5501518"/>
            <a:ext cx="196842" cy="201916"/>
          </a:xfrm>
          <a:custGeom>
            <a:avLst/>
            <a:gdLst/>
            <a:ahLst/>
            <a:cxnLst/>
            <a:rect l="l" t="t" r="r" b="b"/>
            <a:pathLst>
              <a:path w="295263" h="302874">
                <a:moveTo>
                  <a:pt x="0" y="0"/>
                </a:moveTo>
                <a:lnTo>
                  <a:pt x="295262" y="0"/>
                </a:lnTo>
                <a:lnTo>
                  <a:pt x="295262" y="302874"/>
                </a:lnTo>
                <a:lnTo>
                  <a:pt x="0" y="302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6" name="TextBox 31">
            <a:extLst>
              <a:ext uri="{FF2B5EF4-FFF2-40B4-BE49-F238E27FC236}">
                <a16:creationId xmlns:a16="http://schemas.microsoft.com/office/drawing/2014/main" id="{895DDF78-A0A0-1AB0-BA92-BBD7CA3F7365}"/>
              </a:ext>
            </a:extLst>
          </p:cNvPr>
          <p:cNvSpPr txBox="1"/>
          <p:nvPr/>
        </p:nvSpPr>
        <p:spPr>
          <a:xfrm>
            <a:off x="1256512" y="5457036"/>
            <a:ext cx="3225771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1"/>
              </a:lnSpc>
            </a:pPr>
            <a:r>
              <a:rPr lang="en-US" sz="1492" b="1" spc="15" dirty="0">
                <a:solidFill>
                  <a:srgbClr val="00338D"/>
                </a:solidFill>
                <a:latin typeface="Poppins Bold"/>
                <a:ea typeface="Poppins Bold"/>
                <a:cs typeface="Poppins Bold"/>
                <a:sym typeface="Poppins Bold"/>
              </a:rPr>
              <a:t>Construction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946F0EC-A0A2-5697-B427-94E4AF6ADA23}"/>
              </a:ext>
            </a:extLst>
          </p:cNvPr>
          <p:cNvSpPr txBox="1">
            <a:spLocks/>
          </p:cNvSpPr>
          <p:nvPr/>
        </p:nvSpPr>
        <p:spPr>
          <a:xfrm>
            <a:off x="998044" y="3254850"/>
            <a:ext cx="3592123" cy="41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Lund Lane and Sullivan Lane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8CD2CFF-F78E-E3A9-A955-87D483925461}"/>
              </a:ext>
            </a:extLst>
          </p:cNvPr>
          <p:cNvSpPr txBox="1">
            <a:spLocks/>
          </p:cNvSpPr>
          <p:nvPr/>
        </p:nvSpPr>
        <p:spPr>
          <a:xfrm>
            <a:off x="998044" y="4646852"/>
            <a:ext cx="3592123" cy="41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Design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7F906DE-ABC8-58AC-0487-D5147CB2C736}"/>
              </a:ext>
            </a:extLst>
          </p:cNvPr>
          <p:cNvSpPr txBox="1">
            <a:spLocks/>
          </p:cNvSpPr>
          <p:nvPr/>
        </p:nvSpPr>
        <p:spPr>
          <a:xfrm>
            <a:off x="998043" y="6038854"/>
            <a:ext cx="3592123" cy="41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2027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C49FA6-ECF3-12DC-3F2C-68F592DFF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0869" y="2452001"/>
            <a:ext cx="3705817" cy="29146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 descr="A person walking on a road&#10;&#10;Description automatically generated with low confidence">
            <a:extLst>
              <a:ext uri="{FF2B5EF4-FFF2-40B4-BE49-F238E27FC236}">
                <a16:creationId xmlns:a16="http://schemas.microsoft.com/office/drawing/2014/main" id="{4EA8FA20-0DEE-8215-A933-095528D206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456" y="4224351"/>
            <a:ext cx="2928279" cy="21962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7545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72337-D232-54BF-3B0B-113CA8FFF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8B991-59BE-D4A9-5DC2-42B682430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Rio Wrangler Roadway Improvements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AB394-3870-E092-B61C-C929B98D0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803" y="1535544"/>
            <a:ext cx="10868046" cy="5566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Intersection improvements at Steamboat Pkwy and McCauley Ranch Blvd</a:t>
            </a: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8D5CD7D9-205E-FE5A-CA24-0D942A8A4DE5}"/>
              </a:ext>
            </a:extLst>
          </p:cNvPr>
          <p:cNvSpPr/>
          <p:nvPr/>
        </p:nvSpPr>
        <p:spPr>
          <a:xfrm>
            <a:off x="330879" y="2436803"/>
            <a:ext cx="2770259" cy="519423"/>
          </a:xfrm>
          <a:custGeom>
            <a:avLst/>
            <a:gdLst/>
            <a:ahLst/>
            <a:cxnLst/>
            <a:rect l="l" t="t" r="r" b="b"/>
            <a:pathLst>
              <a:path w="4155388" h="779135">
                <a:moveTo>
                  <a:pt x="0" y="0"/>
                </a:moveTo>
                <a:lnTo>
                  <a:pt x="4155387" y="0"/>
                </a:lnTo>
                <a:lnTo>
                  <a:pt x="4155387" y="779135"/>
                </a:lnTo>
                <a:lnTo>
                  <a:pt x="0" y="779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C3E7999C-5078-1B9A-EE77-A9C64E26FEF5}"/>
              </a:ext>
            </a:extLst>
          </p:cNvPr>
          <p:cNvSpPr/>
          <p:nvPr/>
        </p:nvSpPr>
        <p:spPr>
          <a:xfrm>
            <a:off x="549469" y="2615865"/>
            <a:ext cx="196842" cy="201916"/>
          </a:xfrm>
          <a:custGeom>
            <a:avLst/>
            <a:gdLst/>
            <a:ahLst/>
            <a:cxnLst/>
            <a:rect l="l" t="t" r="r" b="b"/>
            <a:pathLst>
              <a:path w="295263" h="302874">
                <a:moveTo>
                  <a:pt x="0" y="0"/>
                </a:moveTo>
                <a:lnTo>
                  <a:pt x="295262" y="0"/>
                </a:lnTo>
                <a:lnTo>
                  <a:pt x="295262" y="302874"/>
                </a:lnTo>
                <a:lnTo>
                  <a:pt x="0" y="302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7" name="TextBox 31">
            <a:extLst>
              <a:ext uri="{FF2B5EF4-FFF2-40B4-BE49-F238E27FC236}">
                <a16:creationId xmlns:a16="http://schemas.microsoft.com/office/drawing/2014/main" id="{18B74E3C-EC65-3012-5CAE-2EFBA0CA2CB7}"/>
              </a:ext>
            </a:extLst>
          </p:cNvPr>
          <p:cNvSpPr txBox="1"/>
          <p:nvPr/>
        </p:nvSpPr>
        <p:spPr>
          <a:xfrm>
            <a:off x="1192504" y="2571383"/>
            <a:ext cx="3225771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1"/>
              </a:lnSpc>
            </a:pPr>
            <a:r>
              <a:rPr lang="en-US" sz="1492" b="1" spc="15" dirty="0">
                <a:solidFill>
                  <a:srgbClr val="00338D"/>
                </a:solidFill>
                <a:latin typeface="Poppins Bold"/>
                <a:ea typeface="Poppins Bold"/>
                <a:cs typeface="Poppins Bold"/>
                <a:sym typeface="Poppins Bold"/>
              </a:rPr>
              <a:t>Limits</a:t>
            </a:r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100F2986-615B-625D-6688-707F05E7CCB3}"/>
              </a:ext>
            </a:extLst>
          </p:cNvPr>
          <p:cNvSpPr/>
          <p:nvPr/>
        </p:nvSpPr>
        <p:spPr>
          <a:xfrm>
            <a:off x="330879" y="3586318"/>
            <a:ext cx="2770259" cy="519423"/>
          </a:xfrm>
          <a:custGeom>
            <a:avLst/>
            <a:gdLst/>
            <a:ahLst/>
            <a:cxnLst/>
            <a:rect l="l" t="t" r="r" b="b"/>
            <a:pathLst>
              <a:path w="4155388" h="779135">
                <a:moveTo>
                  <a:pt x="0" y="0"/>
                </a:moveTo>
                <a:lnTo>
                  <a:pt x="4155387" y="0"/>
                </a:lnTo>
                <a:lnTo>
                  <a:pt x="4155387" y="779135"/>
                </a:lnTo>
                <a:lnTo>
                  <a:pt x="0" y="779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5216F173-15B3-5B7D-4E4E-7DF3544214BE}"/>
              </a:ext>
            </a:extLst>
          </p:cNvPr>
          <p:cNvSpPr/>
          <p:nvPr/>
        </p:nvSpPr>
        <p:spPr>
          <a:xfrm>
            <a:off x="549469" y="3765380"/>
            <a:ext cx="196842" cy="201916"/>
          </a:xfrm>
          <a:custGeom>
            <a:avLst/>
            <a:gdLst/>
            <a:ahLst/>
            <a:cxnLst/>
            <a:rect l="l" t="t" r="r" b="b"/>
            <a:pathLst>
              <a:path w="295263" h="302874">
                <a:moveTo>
                  <a:pt x="0" y="0"/>
                </a:moveTo>
                <a:lnTo>
                  <a:pt x="295262" y="0"/>
                </a:lnTo>
                <a:lnTo>
                  <a:pt x="295262" y="302874"/>
                </a:lnTo>
                <a:lnTo>
                  <a:pt x="0" y="302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0" name="TextBox 31">
            <a:extLst>
              <a:ext uri="{FF2B5EF4-FFF2-40B4-BE49-F238E27FC236}">
                <a16:creationId xmlns:a16="http://schemas.microsoft.com/office/drawing/2014/main" id="{BD520367-A2C2-9988-85C7-3B650215128A}"/>
              </a:ext>
            </a:extLst>
          </p:cNvPr>
          <p:cNvSpPr txBox="1"/>
          <p:nvPr/>
        </p:nvSpPr>
        <p:spPr>
          <a:xfrm>
            <a:off x="1192504" y="3720898"/>
            <a:ext cx="3225771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1"/>
              </a:lnSpc>
            </a:pPr>
            <a:r>
              <a:rPr lang="en-US" sz="1492" b="1" spc="15" dirty="0">
                <a:solidFill>
                  <a:srgbClr val="00338D"/>
                </a:solidFill>
                <a:latin typeface="Poppins Bold"/>
                <a:ea typeface="Poppins Bold"/>
                <a:cs typeface="Poppins Bold"/>
                <a:sym typeface="Poppins Bold"/>
              </a:rPr>
              <a:t>FY26 Work Phase</a:t>
            </a: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929A5A12-2848-3F4A-CB85-D773491F44C8}"/>
              </a:ext>
            </a:extLst>
          </p:cNvPr>
          <p:cNvSpPr/>
          <p:nvPr/>
        </p:nvSpPr>
        <p:spPr>
          <a:xfrm>
            <a:off x="330879" y="5157864"/>
            <a:ext cx="2770259" cy="519423"/>
          </a:xfrm>
          <a:custGeom>
            <a:avLst/>
            <a:gdLst/>
            <a:ahLst/>
            <a:cxnLst/>
            <a:rect l="l" t="t" r="r" b="b"/>
            <a:pathLst>
              <a:path w="4155388" h="779135">
                <a:moveTo>
                  <a:pt x="0" y="0"/>
                </a:moveTo>
                <a:lnTo>
                  <a:pt x="4155387" y="0"/>
                </a:lnTo>
                <a:lnTo>
                  <a:pt x="4155387" y="779135"/>
                </a:lnTo>
                <a:lnTo>
                  <a:pt x="0" y="779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6DB4747D-0C46-C4E0-8699-1FAA7CCBB308}"/>
              </a:ext>
            </a:extLst>
          </p:cNvPr>
          <p:cNvSpPr/>
          <p:nvPr/>
        </p:nvSpPr>
        <p:spPr>
          <a:xfrm>
            <a:off x="549469" y="5336926"/>
            <a:ext cx="196842" cy="201916"/>
          </a:xfrm>
          <a:custGeom>
            <a:avLst/>
            <a:gdLst/>
            <a:ahLst/>
            <a:cxnLst/>
            <a:rect l="l" t="t" r="r" b="b"/>
            <a:pathLst>
              <a:path w="295263" h="302874">
                <a:moveTo>
                  <a:pt x="0" y="0"/>
                </a:moveTo>
                <a:lnTo>
                  <a:pt x="295262" y="0"/>
                </a:lnTo>
                <a:lnTo>
                  <a:pt x="295262" y="302874"/>
                </a:lnTo>
                <a:lnTo>
                  <a:pt x="0" y="302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6" name="TextBox 31">
            <a:extLst>
              <a:ext uri="{FF2B5EF4-FFF2-40B4-BE49-F238E27FC236}">
                <a16:creationId xmlns:a16="http://schemas.microsoft.com/office/drawing/2014/main" id="{CDC498B6-8B58-C8A9-CA73-BB2C5EDD7BE4}"/>
              </a:ext>
            </a:extLst>
          </p:cNvPr>
          <p:cNvSpPr txBox="1"/>
          <p:nvPr/>
        </p:nvSpPr>
        <p:spPr>
          <a:xfrm>
            <a:off x="1192504" y="5292444"/>
            <a:ext cx="3225771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1"/>
              </a:lnSpc>
            </a:pPr>
            <a:r>
              <a:rPr lang="en-US" sz="1492" b="1" spc="15" dirty="0">
                <a:solidFill>
                  <a:srgbClr val="00338D"/>
                </a:solidFill>
                <a:latin typeface="Poppins Bold"/>
                <a:ea typeface="Poppins Bold"/>
                <a:cs typeface="Poppins Bold"/>
                <a:sym typeface="Poppins Bold"/>
              </a:rPr>
              <a:t>Construction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0C65A4B-657A-A2DE-5E6E-0A224DC96DBB}"/>
              </a:ext>
            </a:extLst>
          </p:cNvPr>
          <p:cNvSpPr txBox="1">
            <a:spLocks/>
          </p:cNvSpPr>
          <p:nvPr/>
        </p:nvSpPr>
        <p:spPr>
          <a:xfrm>
            <a:off x="934036" y="3090258"/>
            <a:ext cx="3592123" cy="4199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Western Skies Dr. to Steamboat Pkwy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700667D-411E-1150-7C4B-A848D408D280}"/>
              </a:ext>
            </a:extLst>
          </p:cNvPr>
          <p:cNvSpPr txBox="1">
            <a:spLocks/>
          </p:cNvSpPr>
          <p:nvPr/>
        </p:nvSpPr>
        <p:spPr>
          <a:xfrm>
            <a:off x="847733" y="4166877"/>
            <a:ext cx="3522098" cy="9587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Design of New Roundabout at Steamboat Parkway</a:t>
            </a:r>
          </a:p>
          <a:p>
            <a:r>
              <a:rPr lang="en-US" sz="1600" dirty="0"/>
              <a:t>Scoping Study at McCauley Ranch Boulevard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FE81AAF-D087-A0C5-E2AF-D85AFA8E31A1}"/>
              </a:ext>
            </a:extLst>
          </p:cNvPr>
          <p:cNvSpPr txBox="1">
            <a:spLocks/>
          </p:cNvSpPr>
          <p:nvPr/>
        </p:nvSpPr>
        <p:spPr>
          <a:xfrm>
            <a:off x="934035" y="5874262"/>
            <a:ext cx="3592123" cy="4199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2028, Roundabout at Steamboat Pkwy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0A467D-B743-76D6-814D-8D400214E1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109" b="40451"/>
          <a:stretch/>
        </p:blipFill>
        <p:spPr>
          <a:xfrm>
            <a:off x="6324600" y="2193483"/>
            <a:ext cx="4199119" cy="42880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9948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F788592D-1C3A-9794-89C4-5E412B435A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78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Poppins Bold" panose="00000800000000000000" pitchFamily="2" charset="0"/>
                <a:ea typeface="Poppins Semi-Bold"/>
                <a:cs typeface="Poppins Bold" panose="00000800000000000000" pitchFamily="2" charset="0"/>
                <a:sym typeface="Poppins Semi-Bold"/>
              </a:rPr>
              <a:t>FY26 Region-wide Programs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ADBA70-148B-AFE3-08E3-C05E790829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7680" y="1662549"/>
            <a:ext cx="10764520" cy="4149725"/>
          </a:xfrm>
        </p:spPr>
        <p:txBody>
          <a:bodyPr>
            <a:normAutofit fontScale="77500" lnSpcReduction="20000"/>
          </a:bodyPr>
          <a:lstStyle/>
          <a:p>
            <a:r>
              <a:rPr lang="en-US" b="1" u="sng" dirty="0"/>
              <a:t>Pavement Preservation &amp; Reconstruction</a:t>
            </a:r>
          </a:p>
          <a:p>
            <a:pPr lvl="1"/>
            <a:r>
              <a:rPr lang="en-US" dirty="0"/>
              <a:t>$22.5 Million annual budget (target to performance)</a:t>
            </a:r>
          </a:p>
          <a:p>
            <a:pPr lvl="1"/>
            <a:r>
              <a:rPr lang="en-US" dirty="0"/>
              <a:t>Pavement Preservation Group project selection</a:t>
            </a:r>
          </a:p>
          <a:p>
            <a:pPr lvl="2"/>
            <a:r>
              <a:rPr lang="en-US" dirty="0"/>
              <a:t>12 Million </a:t>
            </a:r>
            <a:r>
              <a:rPr lang="en-US" dirty="0" err="1"/>
              <a:t>Sqft</a:t>
            </a:r>
            <a:r>
              <a:rPr lang="en-US" dirty="0"/>
              <a:t> of Regional Roads repaved in  2024</a:t>
            </a:r>
          </a:p>
          <a:p>
            <a:pPr lvl="2"/>
            <a:r>
              <a:rPr lang="en-US" dirty="0"/>
              <a:t>Pavement Condition Index = 80</a:t>
            </a:r>
          </a:p>
          <a:p>
            <a:r>
              <a:rPr lang="en-US" b="1" u="sng" dirty="0"/>
              <a:t>Traffic &amp; Intelligent Transportation Systems</a:t>
            </a:r>
          </a:p>
          <a:p>
            <a:pPr lvl="1"/>
            <a:r>
              <a:rPr lang="en-US" dirty="0"/>
              <a:t>$10 Million annual Budget</a:t>
            </a:r>
          </a:p>
          <a:p>
            <a:pPr lvl="1"/>
            <a:r>
              <a:rPr lang="en-US" dirty="0"/>
              <a:t>Traffic Operations &amp; Management (TOMS) Group project selection</a:t>
            </a:r>
          </a:p>
          <a:p>
            <a:pPr lvl="2"/>
            <a:r>
              <a:rPr lang="en-US" dirty="0"/>
              <a:t>Traffic Signals and Signal Modifications</a:t>
            </a:r>
          </a:p>
          <a:p>
            <a:pPr lvl="2"/>
            <a:r>
              <a:rPr lang="en-US" dirty="0"/>
              <a:t>New Fiber Optic Connections</a:t>
            </a:r>
          </a:p>
          <a:p>
            <a:pPr lvl="2"/>
            <a:r>
              <a:rPr lang="en-US" dirty="0"/>
              <a:t>Signal Timing</a:t>
            </a:r>
          </a:p>
          <a:p>
            <a:r>
              <a:rPr lang="en-US" b="1" u="sng" dirty="0"/>
              <a:t>Active Transportation Program (ATP)- </a:t>
            </a:r>
            <a:r>
              <a:rPr lang="en-US" b="1" u="sng" dirty="0">
                <a:solidFill>
                  <a:schemeClr val="accent2"/>
                </a:solidFill>
              </a:rPr>
              <a:t>NEW</a:t>
            </a:r>
          </a:p>
          <a:p>
            <a:pPr lvl="1"/>
            <a:r>
              <a:rPr lang="en-US" dirty="0"/>
              <a:t>$5 Million annual budget</a:t>
            </a:r>
          </a:p>
          <a:p>
            <a:pPr lvl="1"/>
            <a:r>
              <a:rPr lang="en-US" dirty="0"/>
              <a:t>Active Transportation Technical Advisory Committee (ATTAC)</a:t>
            </a:r>
          </a:p>
          <a:p>
            <a:pPr lvl="2"/>
            <a:r>
              <a:rPr lang="en-US" dirty="0"/>
              <a:t>Recommendations out of Neighborhood Network Plans</a:t>
            </a:r>
          </a:p>
          <a:p>
            <a:pPr lvl="1"/>
            <a:endParaRPr lang="en-US" dirty="0"/>
          </a:p>
        </p:txBody>
      </p:sp>
      <p:pic>
        <p:nvPicPr>
          <p:cNvPr id="3" name="Picture 2" descr="A person riding a bike&#10;&#10;Description automatically generated with medium confidence">
            <a:extLst>
              <a:ext uri="{FF2B5EF4-FFF2-40B4-BE49-F238E27FC236}">
                <a16:creationId xmlns:a16="http://schemas.microsoft.com/office/drawing/2014/main" id="{4C89F268-D359-71AF-664B-BCBE79CA2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0" r="14161"/>
          <a:stretch/>
        </p:blipFill>
        <p:spPr>
          <a:xfrm>
            <a:off x="8827787" y="3737411"/>
            <a:ext cx="2424413" cy="25786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 descr="A traffic light has changed to green&#10;&#10;Description automatically generated with medium confidence">
            <a:extLst>
              <a:ext uri="{FF2B5EF4-FFF2-40B4-BE49-F238E27FC236}">
                <a16:creationId xmlns:a16="http://schemas.microsoft.com/office/drawing/2014/main" id="{5E843907-F30E-4703-5E69-9A5FFBC9B0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2" r="12815" b="16536"/>
          <a:stretch/>
        </p:blipFill>
        <p:spPr>
          <a:xfrm>
            <a:off x="8827786" y="1176810"/>
            <a:ext cx="2424413" cy="23835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369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358D5-6279-14A4-9CF3-51517C2A7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DCD44-84B3-17D0-D85A-1E7DD02F6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Pavement Preservation &amp; Reconstruction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90E3C-FBAE-A3E7-8263-2B4E5511F2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803" y="1535544"/>
            <a:ext cx="10868046" cy="5566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Pavement Rehabilitation, Corrective Maintenance, and Preventative Maintenance</a:t>
            </a: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2BBB6EF3-4DEA-12BC-7AFC-373B4275C2DF}"/>
              </a:ext>
            </a:extLst>
          </p:cNvPr>
          <p:cNvSpPr/>
          <p:nvPr/>
        </p:nvSpPr>
        <p:spPr>
          <a:xfrm>
            <a:off x="407587" y="2153149"/>
            <a:ext cx="2770259" cy="519423"/>
          </a:xfrm>
          <a:custGeom>
            <a:avLst/>
            <a:gdLst/>
            <a:ahLst/>
            <a:cxnLst/>
            <a:rect l="l" t="t" r="r" b="b"/>
            <a:pathLst>
              <a:path w="4155388" h="779135">
                <a:moveTo>
                  <a:pt x="0" y="0"/>
                </a:moveTo>
                <a:lnTo>
                  <a:pt x="4155387" y="0"/>
                </a:lnTo>
                <a:lnTo>
                  <a:pt x="4155387" y="779135"/>
                </a:lnTo>
                <a:lnTo>
                  <a:pt x="0" y="779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5D0C798E-666E-80D6-2356-BAE1950E70C3}"/>
              </a:ext>
            </a:extLst>
          </p:cNvPr>
          <p:cNvSpPr/>
          <p:nvPr/>
        </p:nvSpPr>
        <p:spPr>
          <a:xfrm>
            <a:off x="626177" y="2332211"/>
            <a:ext cx="196842" cy="201916"/>
          </a:xfrm>
          <a:custGeom>
            <a:avLst/>
            <a:gdLst/>
            <a:ahLst/>
            <a:cxnLst/>
            <a:rect l="l" t="t" r="r" b="b"/>
            <a:pathLst>
              <a:path w="295263" h="302874">
                <a:moveTo>
                  <a:pt x="0" y="0"/>
                </a:moveTo>
                <a:lnTo>
                  <a:pt x="295262" y="0"/>
                </a:lnTo>
                <a:lnTo>
                  <a:pt x="295262" y="302874"/>
                </a:lnTo>
                <a:lnTo>
                  <a:pt x="0" y="302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7" name="TextBox 31">
            <a:extLst>
              <a:ext uri="{FF2B5EF4-FFF2-40B4-BE49-F238E27FC236}">
                <a16:creationId xmlns:a16="http://schemas.microsoft.com/office/drawing/2014/main" id="{7E192489-6884-1FE3-DEAC-F689EDFDFD3E}"/>
              </a:ext>
            </a:extLst>
          </p:cNvPr>
          <p:cNvSpPr txBox="1"/>
          <p:nvPr/>
        </p:nvSpPr>
        <p:spPr>
          <a:xfrm>
            <a:off x="1269212" y="2287729"/>
            <a:ext cx="3225771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1"/>
              </a:lnSpc>
            </a:pPr>
            <a:r>
              <a:rPr lang="en-US" sz="1492" b="1" spc="15" dirty="0" err="1">
                <a:solidFill>
                  <a:srgbClr val="00338D"/>
                </a:solidFill>
                <a:latin typeface="Poppins Bold"/>
                <a:ea typeface="Poppins Bold"/>
                <a:cs typeface="Poppins Bold"/>
                <a:sym typeface="Poppins Bold"/>
              </a:rPr>
              <a:t>Smithridge</a:t>
            </a:r>
            <a:r>
              <a:rPr lang="en-US" sz="1492" b="1" spc="15" dirty="0">
                <a:solidFill>
                  <a:srgbClr val="00338D"/>
                </a:solidFill>
                <a:latin typeface="Poppins Bold"/>
                <a:ea typeface="Poppins Bold"/>
                <a:cs typeface="Poppins Bold"/>
                <a:sym typeface="Poppins Bold"/>
              </a:rPr>
              <a:t> Drive</a:t>
            </a:r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8985CA03-B74E-8C54-9FEF-E73A147C6CFE}"/>
              </a:ext>
            </a:extLst>
          </p:cNvPr>
          <p:cNvSpPr/>
          <p:nvPr/>
        </p:nvSpPr>
        <p:spPr>
          <a:xfrm>
            <a:off x="407588" y="3487113"/>
            <a:ext cx="2770259" cy="519423"/>
          </a:xfrm>
          <a:custGeom>
            <a:avLst/>
            <a:gdLst/>
            <a:ahLst/>
            <a:cxnLst/>
            <a:rect l="l" t="t" r="r" b="b"/>
            <a:pathLst>
              <a:path w="4155388" h="779135">
                <a:moveTo>
                  <a:pt x="0" y="0"/>
                </a:moveTo>
                <a:lnTo>
                  <a:pt x="4155387" y="0"/>
                </a:lnTo>
                <a:lnTo>
                  <a:pt x="4155387" y="779135"/>
                </a:lnTo>
                <a:lnTo>
                  <a:pt x="0" y="779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EA6C4C29-204F-5CA6-46CB-90C00EEACA42}"/>
              </a:ext>
            </a:extLst>
          </p:cNvPr>
          <p:cNvSpPr/>
          <p:nvPr/>
        </p:nvSpPr>
        <p:spPr>
          <a:xfrm>
            <a:off x="602286" y="3637785"/>
            <a:ext cx="196842" cy="201916"/>
          </a:xfrm>
          <a:custGeom>
            <a:avLst/>
            <a:gdLst/>
            <a:ahLst/>
            <a:cxnLst/>
            <a:rect l="l" t="t" r="r" b="b"/>
            <a:pathLst>
              <a:path w="295263" h="302874">
                <a:moveTo>
                  <a:pt x="0" y="0"/>
                </a:moveTo>
                <a:lnTo>
                  <a:pt x="295262" y="0"/>
                </a:lnTo>
                <a:lnTo>
                  <a:pt x="295262" y="302874"/>
                </a:lnTo>
                <a:lnTo>
                  <a:pt x="0" y="302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0" name="TextBox 31">
            <a:extLst>
              <a:ext uri="{FF2B5EF4-FFF2-40B4-BE49-F238E27FC236}">
                <a16:creationId xmlns:a16="http://schemas.microsoft.com/office/drawing/2014/main" id="{77343945-B2DD-9D1F-ED39-3F2E4635B06F}"/>
              </a:ext>
            </a:extLst>
          </p:cNvPr>
          <p:cNvSpPr txBox="1"/>
          <p:nvPr/>
        </p:nvSpPr>
        <p:spPr>
          <a:xfrm>
            <a:off x="1269213" y="3621693"/>
            <a:ext cx="3225771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1"/>
              </a:lnSpc>
            </a:pPr>
            <a:r>
              <a:rPr lang="en-US" sz="1492" b="1" spc="15" dirty="0">
                <a:solidFill>
                  <a:srgbClr val="00338D"/>
                </a:solidFill>
                <a:latin typeface="Poppins Bold"/>
                <a:ea typeface="Poppins Bold"/>
                <a:cs typeface="Poppins Bold"/>
                <a:sym typeface="Poppins Bold"/>
              </a:rPr>
              <a:t>Keystone Avenue</a:t>
            </a: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2380578E-F516-B07A-2642-E5BAC9AF203A}"/>
              </a:ext>
            </a:extLst>
          </p:cNvPr>
          <p:cNvSpPr/>
          <p:nvPr/>
        </p:nvSpPr>
        <p:spPr>
          <a:xfrm>
            <a:off x="392405" y="4718152"/>
            <a:ext cx="2770259" cy="519423"/>
          </a:xfrm>
          <a:custGeom>
            <a:avLst/>
            <a:gdLst/>
            <a:ahLst/>
            <a:cxnLst/>
            <a:rect l="l" t="t" r="r" b="b"/>
            <a:pathLst>
              <a:path w="4155388" h="779135">
                <a:moveTo>
                  <a:pt x="0" y="0"/>
                </a:moveTo>
                <a:lnTo>
                  <a:pt x="4155387" y="0"/>
                </a:lnTo>
                <a:lnTo>
                  <a:pt x="4155387" y="779135"/>
                </a:lnTo>
                <a:lnTo>
                  <a:pt x="0" y="779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F7EE0B77-B1B5-042F-2B78-4D1F7749F556}"/>
              </a:ext>
            </a:extLst>
          </p:cNvPr>
          <p:cNvSpPr/>
          <p:nvPr/>
        </p:nvSpPr>
        <p:spPr>
          <a:xfrm>
            <a:off x="626177" y="4894900"/>
            <a:ext cx="196842" cy="201916"/>
          </a:xfrm>
          <a:custGeom>
            <a:avLst/>
            <a:gdLst/>
            <a:ahLst/>
            <a:cxnLst/>
            <a:rect l="l" t="t" r="r" b="b"/>
            <a:pathLst>
              <a:path w="295263" h="302874">
                <a:moveTo>
                  <a:pt x="0" y="0"/>
                </a:moveTo>
                <a:lnTo>
                  <a:pt x="295262" y="0"/>
                </a:lnTo>
                <a:lnTo>
                  <a:pt x="295262" y="302874"/>
                </a:lnTo>
                <a:lnTo>
                  <a:pt x="0" y="302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  <a:p>
            <a:endParaRPr lang="en-US" sz="1200" dirty="0"/>
          </a:p>
        </p:txBody>
      </p:sp>
      <p:sp>
        <p:nvSpPr>
          <p:cNvPr id="16" name="TextBox 31">
            <a:extLst>
              <a:ext uri="{FF2B5EF4-FFF2-40B4-BE49-F238E27FC236}">
                <a16:creationId xmlns:a16="http://schemas.microsoft.com/office/drawing/2014/main" id="{745C8998-6D09-67A8-76D3-8ED502BAA00C}"/>
              </a:ext>
            </a:extLst>
          </p:cNvPr>
          <p:cNvSpPr txBox="1"/>
          <p:nvPr/>
        </p:nvSpPr>
        <p:spPr>
          <a:xfrm>
            <a:off x="1269212" y="4856072"/>
            <a:ext cx="3225771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1"/>
              </a:lnSpc>
            </a:pPr>
            <a:r>
              <a:rPr lang="en-US" sz="1492" b="1" spc="15" dirty="0">
                <a:solidFill>
                  <a:srgbClr val="00338D"/>
                </a:solidFill>
                <a:latin typeface="Poppins Bold"/>
                <a:ea typeface="Poppins Bold"/>
                <a:cs typeface="Poppins Bold"/>
                <a:sym typeface="Poppins Bold"/>
              </a:rPr>
              <a:t>Corrective 2027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95B1C88-FD42-50AB-8D0B-5BE92180FD7A}"/>
              </a:ext>
            </a:extLst>
          </p:cNvPr>
          <p:cNvSpPr txBox="1">
            <a:spLocks/>
          </p:cNvSpPr>
          <p:nvPr/>
        </p:nvSpPr>
        <p:spPr>
          <a:xfrm>
            <a:off x="967592" y="2733480"/>
            <a:ext cx="5097956" cy="652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Pavement Rehabilitation </a:t>
            </a:r>
          </a:p>
          <a:p>
            <a:r>
              <a:rPr lang="en-US" sz="1600" dirty="0"/>
              <a:t>Peckham Lane to South McCarran Boulevard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F5E2100-ACBD-F891-BADB-04B577BE4570}"/>
              </a:ext>
            </a:extLst>
          </p:cNvPr>
          <p:cNvSpPr txBox="1">
            <a:spLocks/>
          </p:cNvSpPr>
          <p:nvPr/>
        </p:nvSpPr>
        <p:spPr>
          <a:xfrm>
            <a:off x="967592" y="4078799"/>
            <a:ext cx="5184259" cy="696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Pavement Rehabilitation</a:t>
            </a:r>
          </a:p>
          <a:p>
            <a:r>
              <a:rPr lang="en-US" sz="1600" dirty="0"/>
              <a:t>North McCarran Boulevard to Coleman Drive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69CE743-CF03-0762-6EB1-A90717CF5E06}"/>
              </a:ext>
            </a:extLst>
          </p:cNvPr>
          <p:cNvSpPr txBox="1">
            <a:spLocks/>
          </p:cNvSpPr>
          <p:nvPr/>
        </p:nvSpPr>
        <p:spPr>
          <a:xfrm>
            <a:off x="967592" y="5271164"/>
            <a:ext cx="3592123" cy="41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Mill and Fill, Patching</a:t>
            </a: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08852DDE-2283-2DFF-FB0C-A02A90F19551}"/>
              </a:ext>
            </a:extLst>
          </p:cNvPr>
          <p:cNvSpPr/>
          <p:nvPr/>
        </p:nvSpPr>
        <p:spPr>
          <a:xfrm>
            <a:off x="407588" y="5631827"/>
            <a:ext cx="2867474" cy="519423"/>
          </a:xfrm>
          <a:custGeom>
            <a:avLst/>
            <a:gdLst/>
            <a:ahLst/>
            <a:cxnLst/>
            <a:rect l="l" t="t" r="r" b="b"/>
            <a:pathLst>
              <a:path w="4155388" h="779135">
                <a:moveTo>
                  <a:pt x="0" y="0"/>
                </a:moveTo>
                <a:lnTo>
                  <a:pt x="4155387" y="0"/>
                </a:lnTo>
                <a:lnTo>
                  <a:pt x="4155387" y="779135"/>
                </a:lnTo>
                <a:lnTo>
                  <a:pt x="0" y="779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2" name="TextBox 31">
            <a:extLst>
              <a:ext uri="{FF2B5EF4-FFF2-40B4-BE49-F238E27FC236}">
                <a16:creationId xmlns:a16="http://schemas.microsoft.com/office/drawing/2014/main" id="{701D2AA6-0F0A-4406-7E7E-B0464146E047}"/>
              </a:ext>
            </a:extLst>
          </p:cNvPr>
          <p:cNvSpPr txBox="1"/>
          <p:nvPr/>
        </p:nvSpPr>
        <p:spPr>
          <a:xfrm>
            <a:off x="1366427" y="5766407"/>
            <a:ext cx="3225771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1"/>
              </a:lnSpc>
            </a:pPr>
            <a:r>
              <a:rPr lang="en-US" sz="1492" b="1" spc="15" dirty="0">
                <a:solidFill>
                  <a:srgbClr val="00338D"/>
                </a:solidFill>
                <a:latin typeface="Poppins Bold"/>
                <a:ea typeface="Poppins Bold"/>
                <a:cs typeface="Poppins Bold"/>
                <a:sym typeface="Poppins Bold"/>
              </a:rPr>
              <a:t>Preventative 2027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82F96C0-029C-04E9-5AB4-0E660CE0EEE0}"/>
              </a:ext>
            </a:extLst>
          </p:cNvPr>
          <p:cNvSpPr txBox="1">
            <a:spLocks/>
          </p:cNvSpPr>
          <p:nvPr/>
        </p:nvSpPr>
        <p:spPr>
          <a:xfrm>
            <a:off x="967592" y="6192905"/>
            <a:ext cx="3592123" cy="41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Microsurfacing</a:t>
            </a:r>
            <a:r>
              <a:rPr lang="en-US" sz="1600" dirty="0"/>
              <a:t>, Patching</a:t>
            </a:r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6E39D1C1-FA8F-5504-C78A-8C115BD1B0D6}"/>
              </a:ext>
            </a:extLst>
          </p:cNvPr>
          <p:cNvSpPr/>
          <p:nvPr/>
        </p:nvSpPr>
        <p:spPr>
          <a:xfrm>
            <a:off x="612293" y="5795199"/>
            <a:ext cx="196842" cy="201916"/>
          </a:xfrm>
          <a:custGeom>
            <a:avLst/>
            <a:gdLst/>
            <a:ahLst/>
            <a:cxnLst/>
            <a:rect l="l" t="t" r="r" b="b"/>
            <a:pathLst>
              <a:path w="295263" h="302874">
                <a:moveTo>
                  <a:pt x="0" y="0"/>
                </a:moveTo>
                <a:lnTo>
                  <a:pt x="295262" y="0"/>
                </a:lnTo>
                <a:lnTo>
                  <a:pt x="295262" y="302874"/>
                </a:lnTo>
                <a:lnTo>
                  <a:pt x="0" y="302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25" name="Group 2">
            <a:extLst>
              <a:ext uri="{FF2B5EF4-FFF2-40B4-BE49-F238E27FC236}">
                <a16:creationId xmlns:a16="http://schemas.microsoft.com/office/drawing/2014/main" id="{6AE72ABB-624D-42DA-8721-033A1820A723}"/>
              </a:ext>
            </a:extLst>
          </p:cNvPr>
          <p:cNvGrpSpPr/>
          <p:nvPr/>
        </p:nvGrpSpPr>
        <p:grpSpPr>
          <a:xfrm>
            <a:off x="6824044" y="2003550"/>
            <a:ext cx="5184259" cy="5146550"/>
            <a:chOff x="0" y="0"/>
            <a:chExt cx="812800" cy="823613"/>
          </a:xfrm>
        </p:grpSpPr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1F5DC991-1DDB-1453-7DEA-4A37EF66E62B}"/>
                </a:ext>
              </a:extLst>
            </p:cNvPr>
            <p:cNvSpPr/>
            <p:nvPr/>
          </p:nvSpPr>
          <p:spPr>
            <a:xfrm rot="-93995">
              <a:off x="-6066" y="-5982"/>
              <a:ext cx="824932" cy="835578"/>
            </a:xfrm>
            <a:custGeom>
              <a:avLst/>
              <a:gdLst/>
              <a:ahLst/>
              <a:cxnLst/>
              <a:rect l="l" t="t" r="r" b="b"/>
              <a:pathLst>
                <a:path w="824932" h="835578">
                  <a:moveTo>
                    <a:pt x="423724" y="6136"/>
                  </a:moveTo>
                  <a:cubicBezTo>
                    <a:pt x="199360" y="0"/>
                    <a:pt x="12436" y="179329"/>
                    <a:pt x="6218" y="406678"/>
                  </a:cubicBezTo>
                  <a:cubicBezTo>
                    <a:pt x="0" y="634028"/>
                    <a:pt x="176843" y="823305"/>
                    <a:pt x="401208" y="829441"/>
                  </a:cubicBezTo>
                  <a:cubicBezTo>
                    <a:pt x="625572" y="835577"/>
                    <a:pt x="812496" y="656248"/>
                    <a:pt x="818714" y="428899"/>
                  </a:cubicBezTo>
                  <a:cubicBezTo>
                    <a:pt x="824932" y="201550"/>
                    <a:pt x="648089" y="12272"/>
                    <a:pt x="423724" y="6136"/>
                  </a:cubicBezTo>
                  <a:close/>
                </a:path>
              </a:pathLst>
            </a:custGeom>
            <a:blipFill>
              <a:blip r:embed="rId6"/>
              <a:stretch>
                <a:fillRect l="-649" r="-35906" b="-951"/>
              </a:stretch>
            </a:blipFill>
            <a:ln w="76200">
              <a:solidFill>
                <a:srgbClr val="00338D"/>
              </a:solidFill>
            </a:ln>
          </p:spPr>
          <p:txBody>
            <a:bodyPr/>
            <a:lstStyle/>
            <a:p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48047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48361" y="-905508"/>
            <a:ext cx="12953999" cy="3801409"/>
          </a:xfrm>
          <a:custGeom>
            <a:avLst/>
            <a:gdLst/>
            <a:ahLst/>
            <a:cxnLst/>
            <a:rect l="l" t="t" r="r" b="b"/>
            <a:pathLst>
              <a:path w="19430999" h="5702114">
                <a:moveTo>
                  <a:pt x="0" y="0"/>
                </a:moveTo>
                <a:lnTo>
                  <a:pt x="19431000" y="0"/>
                </a:lnTo>
                <a:lnTo>
                  <a:pt x="19431000" y="5702114"/>
                </a:lnTo>
                <a:lnTo>
                  <a:pt x="0" y="5702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444" b="-197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855407" y="5758757"/>
            <a:ext cx="413443" cy="41344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38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29"/>
                </a:lnSpc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482415" y="5965479"/>
            <a:ext cx="1168215" cy="116821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AADE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29"/>
                </a:lnSpc>
              </a:pPr>
              <a:endParaRPr sz="1200"/>
            </a:p>
          </p:txBody>
        </p:sp>
      </p:grpSp>
      <p:sp>
        <p:nvSpPr>
          <p:cNvPr id="10" name="Freeform 10"/>
          <p:cNvSpPr/>
          <p:nvPr/>
        </p:nvSpPr>
        <p:spPr>
          <a:xfrm rot="-9419425" flipH="1" flipV="1">
            <a:off x="-1803093" y="-305347"/>
            <a:ext cx="6441509" cy="4646456"/>
          </a:xfrm>
          <a:custGeom>
            <a:avLst/>
            <a:gdLst/>
            <a:ahLst/>
            <a:cxnLst/>
            <a:rect l="l" t="t" r="r" b="b"/>
            <a:pathLst>
              <a:path w="9662263" h="6969684">
                <a:moveTo>
                  <a:pt x="9662263" y="6969685"/>
                </a:moveTo>
                <a:lnTo>
                  <a:pt x="0" y="6969685"/>
                </a:lnTo>
                <a:lnTo>
                  <a:pt x="0" y="0"/>
                </a:lnTo>
                <a:lnTo>
                  <a:pt x="9662263" y="0"/>
                </a:lnTo>
                <a:lnTo>
                  <a:pt x="9662263" y="69696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05002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1"/>
          <p:cNvGrpSpPr/>
          <p:nvPr/>
        </p:nvGrpSpPr>
        <p:grpSpPr>
          <a:xfrm>
            <a:off x="-611511" y="724560"/>
            <a:ext cx="6166347" cy="616634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5136" r="-25136"/>
              </a:stretch>
            </a:blipFill>
            <a:ln w="142875" cap="sq">
              <a:solidFill>
                <a:srgbClr val="0D3F83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786553" y="3446163"/>
            <a:ext cx="5468531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00338D"/>
                </a:solidFill>
                <a:latin typeface="Poppins Bold"/>
                <a:cs typeface="Poppins Bold"/>
                <a:sym typeface="Poppins Bold"/>
              </a:rPr>
              <a:t>Who Doesn’t Love </a:t>
            </a:r>
            <a:br>
              <a:rPr lang="en-US" sz="4000" b="1" dirty="0">
                <a:solidFill>
                  <a:srgbClr val="00338D"/>
                </a:solidFill>
                <a:latin typeface="Poppins Bold"/>
                <a:cs typeface="Poppins Bold"/>
                <a:sym typeface="Poppins Bold"/>
              </a:rPr>
            </a:br>
            <a:r>
              <a:rPr lang="en-US" sz="4000" b="1" dirty="0">
                <a:solidFill>
                  <a:srgbClr val="00338D"/>
                </a:solidFill>
                <a:latin typeface="Poppins Bold"/>
                <a:cs typeface="Poppins Bold"/>
                <a:sym typeface="Poppins Bold"/>
              </a:rPr>
              <a:t>a Good Project?</a:t>
            </a:r>
            <a:endParaRPr lang="en-US" sz="1200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21B7C-79D4-8EFC-61D5-670C30190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B5C9A-848B-30CD-094D-2411B7DE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Traffic &amp; Intelligent Transportation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3BF06-8C96-E62A-01C1-8E657470EF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803" y="1535544"/>
            <a:ext cx="10868046" cy="55669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/>
              <a:t>Signal Installation, Signal Modifications, Traffic Safety,  and Fiber Optic Installation</a:t>
            </a: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7A900CAA-9C14-6017-7925-9122A9781E13}"/>
              </a:ext>
            </a:extLst>
          </p:cNvPr>
          <p:cNvSpPr/>
          <p:nvPr/>
        </p:nvSpPr>
        <p:spPr>
          <a:xfrm>
            <a:off x="407587" y="2153149"/>
            <a:ext cx="3225771" cy="519423"/>
          </a:xfrm>
          <a:custGeom>
            <a:avLst/>
            <a:gdLst/>
            <a:ahLst/>
            <a:cxnLst/>
            <a:rect l="l" t="t" r="r" b="b"/>
            <a:pathLst>
              <a:path w="4155388" h="779135">
                <a:moveTo>
                  <a:pt x="0" y="0"/>
                </a:moveTo>
                <a:lnTo>
                  <a:pt x="4155387" y="0"/>
                </a:lnTo>
                <a:lnTo>
                  <a:pt x="4155387" y="779135"/>
                </a:lnTo>
                <a:lnTo>
                  <a:pt x="0" y="779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5FDCC5F0-1C12-77B4-8287-3FB4D09EBDBA}"/>
              </a:ext>
            </a:extLst>
          </p:cNvPr>
          <p:cNvSpPr/>
          <p:nvPr/>
        </p:nvSpPr>
        <p:spPr>
          <a:xfrm>
            <a:off x="638877" y="2306811"/>
            <a:ext cx="196842" cy="201916"/>
          </a:xfrm>
          <a:custGeom>
            <a:avLst/>
            <a:gdLst/>
            <a:ahLst/>
            <a:cxnLst/>
            <a:rect l="l" t="t" r="r" b="b"/>
            <a:pathLst>
              <a:path w="295263" h="302874">
                <a:moveTo>
                  <a:pt x="0" y="0"/>
                </a:moveTo>
                <a:lnTo>
                  <a:pt x="295262" y="0"/>
                </a:lnTo>
                <a:lnTo>
                  <a:pt x="295262" y="302874"/>
                </a:lnTo>
                <a:lnTo>
                  <a:pt x="0" y="302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7" name="TextBox 31">
            <a:extLst>
              <a:ext uri="{FF2B5EF4-FFF2-40B4-BE49-F238E27FC236}">
                <a16:creationId xmlns:a16="http://schemas.microsoft.com/office/drawing/2014/main" id="{4B49BDC1-06E2-5C90-4483-BD7FC315360E}"/>
              </a:ext>
            </a:extLst>
          </p:cNvPr>
          <p:cNvSpPr txBox="1"/>
          <p:nvPr/>
        </p:nvSpPr>
        <p:spPr>
          <a:xfrm>
            <a:off x="1269212" y="2287729"/>
            <a:ext cx="3225771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1"/>
              </a:lnSpc>
            </a:pPr>
            <a:r>
              <a:rPr lang="en-US" sz="1492" b="1" spc="15" dirty="0">
                <a:solidFill>
                  <a:srgbClr val="00338D"/>
                </a:solidFill>
                <a:latin typeface="Poppins Bold"/>
                <a:ea typeface="Poppins Bold"/>
                <a:cs typeface="Poppins Bold"/>
                <a:sym typeface="Poppins Bold"/>
              </a:rPr>
              <a:t>McCarran/Mira Loma</a:t>
            </a:r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99F5260E-E8F5-D760-5801-4744ED43E906}"/>
              </a:ext>
            </a:extLst>
          </p:cNvPr>
          <p:cNvSpPr/>
          <p:nvPr/>
        </p:nvSpPr>
        <p:spPr>
          <a:xfrm>
            <a:off x="407589" y="3487113"/>
            <a:ext cx="2627712" cy="519423"/>
          </a:xfrm>
          <a:custGeom>
            <a:avLst/>
            <a:gdLst/>
            <a:ahLst/>
            <a:cxnLst/>
            <a:rect l="l" t="t" r="r" b="b"/>
            <a:pathLst>
              <a:path w="4155388" h="779135">
                <a:moveTo>
                  <a:pt x="0" y="0"/>
                </a:moveTo>
                <a:lnTo>
                  <a:pt x="4155387" y="0"/>
                </a:lnTo>
                <a:lnTo>
                  <a:pt x="4155387" y="779135"/>
                </a:lnTo>
                <a:lnTo>
                  <a:pt x="0" y="779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D4E07154-7BAC-A84C-05E2-6106E23D4403}"/>
              </a:ext>
            </a:extLst>
          </p:cNvPr>
          <p:cNvSpPr/>
          <p:nvPr/>
        </p:nvSpPr>
        <p:spPr>
          <a:xfrm>
            <a:off x="602286" y="3663185"/>
            <a:ext cx="196842" cy="201916"/>
          </a:xfrm>
          <a:custGeom>
            <a:avLst/>
            <a:gdLst/>
            <a:ahLst/>
            <a:cxnLst/>
            <a:rect l="l" t="t" r="r" b="b"/>
            <a:pathLst>
              <a:path w="295263" h="302874">
                <a:moveTo>
                  <a:pt x="0" y="0"/>
                </a:moveTo>
                <a:lnTo>
                  <a:pt x="295262" y="0"/>
                </a:lnTo>
                <a:lnTo>
                  <a:pt x="295262" y="302874"/>
                </a:lnTo>
                <a:lnTo>
                  <a:pt x="0" y="302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0" name="TextBox 31">
            <a:extLst>
              <a:ext uri="{FF2B5EF4-FFF2-40B4-BE49-F238E27FC236}">
                <a16:creationId xmlns:a16="http://schemas.microsoft.com/office/drawing/2014/main" id="{979DC756-51BC-C346-20DD-2E634F6566EF}"/>
              </a:ext>
            </a:extLst>
          </p:cNvPr>
          <p:cNvSpPr txBox="1"/>
          <p:nvPr/>
        </p:nvSpPr>
        <p:spPr>
          <a:xfrm>
            <a:off x="1269213" y="3621693"/>
            <a:ext cx="3225771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1"/>
              </a:lnSpc>
            </a:pPr>
            <a:r>
              <a:rPr lang="en-US" sz="1492" b="1" spc="15" dirty="0">
                <a:solidFill>
                  <a:srgbClr val="00338D"/>
                </a:solidFill>
                <a:latin typeface="Poppins Bold"/>
                <a:ea typeface="Poppins Bold"/>
                <a:cs typeface="Poppins Bold"/>
                <a:sym typeface="Poppins Bold"/>
              </a:rPr>
              <a:t>Rock &amp; Hymer</a:t>
            </a: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838FCDC2-89B0-A516-A870-F66300C3CEF0}"/>
              </a:ext>
            </a:extLst>
          </p:cNvPr>
          <p:cNvSpPr/>
          <p:nvPr/>
        </p:nvSpPr>
        <p:spPr>
          <a:xfrm>
            <a:off x="407587" y="4721492"/>
            <a:ext cx="2770259" cy="519423"/>
          </a:xfrm>
          <a:custGeom>
            <a:avLst/>
            <a:gdLst/>
            <a:ahLst/>
            <a:cxnLst/>
            <a:rect l="l" t="t" r="r" b="b"/>
            <a:pathLst>
              <a:path w="4155388" h="779135">
                <a:moveTo>
                  <a:pt x="0" y="0"/>
                </a:moveTo>
                <a:lnTo>
                  <a:pt x="4155387" y="0"/>
                </a:lnTo>
                <a:lnTo>
                  <a:pt x="4155387" y="779135"/>
                </a:lnTo>
                <a:lnTo>
                  <a:pt x="0" y="779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AA983D8A-6693-9EED-50C1-169A1348E980}"/>
              </a:ext>
            </a:extLst>
          </p:cNvPr>
          <p:cNvSpPr/>
          <p:nvPr/>
        </p:nvSpPr>
        <p:spPr>
          <a:xfrm>
            <a:off x="626177" y="4894900"/>
            <a:ext cx="196842" cy="201916"/>
          </a:xfrm>
          <a:custGeom>
            <a:avLst/>
            <a:gdLst/>
            <a:ahLst/>
            <a:cxnLst/>
            <a:rect l="l" t="t" r="r" b="b"/>
            <a:pathLst>
              <a:path w="295263" h="302874">
                <a:moveTo>
                  <a:pt x="0" y="0"/>
                </a:moveTo>
                <a:lnTo>
                  <a:pt x="295262" y="0"/>
                </a:lnTo>
                <a:lnTo>
                  <a:pt x="295262" y="302874"/>
                </a:lnTo>
                <a:lnTo>
                  <a:pt x="0" y="302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  <a:p>
            <a:endParaRPr lang="en-US" sz="1200" dirty="0"/>
          </a:p>
        </p:txBody>
      </p:sp>
      <p:sp>
        <p:nvSpPr>
          <p:cNvPr id="16" name="TextBox 31">
            <a:extLst>
              <a:ext uri="{FF2B5EF4-FFF2-40B4-BE49-F238E27FC236}">
                <a16:creationId xmlns:a16="http://schemas.microsoft.com/office/drawing/2014/main" id="{741EE245-216C-66AF-5627-E4D9D35E87BD}"/>
              </a:ext>
            </a:extLst>
          </p:cNvPr>
          <p:cNvSpPr txBox="1"/>
          <p:nvPr/>
        </p:nvSpPr>
        <p:spPr>
          <a:xfrm>
            <a:off x="1269212" y="4856072"/>
            <a:ext cx="3225771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1"/>
              </a:lnSpc>
            </a:pPr>
            <a:r>
              <a:rPr lang="en-US" sz="1492" b="1" spc="15" dirty="0">
                <a:solidFill>
                  <a:srgbClr val="00338D"/>
                </a:solidFill>
                <a:latin typeface="Poppins Bold"/>
                <a:ea typeface="Poppins Bold"/>
                <a:cs typeface="Poppins Bold"/>
                <a:sym typeface="Poppins Bold"/>
              </a:rPr>
              <a:t>Sierra &amp; 9</a:t>
            </a:r>
            <a:r>
              <a:rPr lang="en-US" sz="1492" b="1" spc="15" baseline="30000" dirty="0">
                <a:solidFill>
                  <a:srgbClr val="00338D"/>
                </a:solidFill>
                <a:latin typeface="Poppins Bold"/>
                <a:ea typeface="Poppins Bold"/>
                <a:cs typeface="Poppins Bold"/>
                <a:sym typeface="Poppins Bold"/>
              </a:rPr>
              <a:t>th</a:t>
            </a:r>
            <a:r>
              <a:rPr lang="en-US" sz="1492" b="1" spc="15" dirty="0">
                <a:solidFill>
                  <a:srgbClr val="00338D"/>
                </a:solidFill>
                <a:latin typeface="Poppins Bold"/>
                <a:ea typeface="Poppins Bold"/>
                <a:cs typeface="Poppins Bold"/>
                <a:sym typeface="Poppins Bold"/>
              </a:rPr>
              <a:t> Street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62BC340-4417-3232-E423-99CD88C3ADB5}"/>
              </a:ext>
            </a:extLst>
          </p:cNvPr>
          <p:cNvSpPr txBox="1">
            <a:spLocks/>
          </p:cNvSpPr>
          <p:nvPr/>
        </p:nvSpPr>
        <p:spPr>
          <a:xfrm>
            <a:off x="1010744" y="2733707"/>
            <a:ext cx="5097956" cy="652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Intersection Improvements</a:t>
            </a:r>
          </a:p>
          <a:p>
            <a:r>
              <a:rPr lang="en-US" sz="1600" dirty="0"/>
              <a:t>Access Control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B1BBB7F-A84A-43CC-8E77-F03FF0197C03}"/>
              </a:ext>
            </a:extLst>
          </p:cNvPr>
          <p:cNvSpPr txBox="1">
            <a:spLocks/>
          </p:cNvSpPr>
          <p:nvPr/>
        </p:nvSpPr>
        <p:spPr>
          <a:xfrm>
            <a:off x="924441" y="4053960"/>
            <a:ext cx="5184259" cy="696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Intersection Improvements </a:t>
            </a:r>
          </a:p>
          <a:p>
            <a:r>
              <a:rPr lang="en-US" sz="1600" dirty="0"/>
              <a:t>RRFB’s at Multiple Locations 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5244F54-71A3-F226-A738-2EF55421FF87}"/>
              </a:ext>
            </a:extLst>
          </p:cNvPr>
          <p:cNvSpPr txBox="1">
            <a:spLocks/>
          </p:cNvSpPr>
          <p:nvPr/>
        </p:nvSpPr>
        <p:spPr>
          <a:xfrm>
            <a:off x="1000075" y="5269516"/>
            <a:ext cx="3592123" cy="953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Intersection Improvements</a:t>
            </a:r>
          </a:p>
          <a:p>
            <a:r>
              <a:rPr lang="en-US" sz="1600" dirty="0"/>
              <a:t>Overhead RRFB’s at Multiple Locations </a:t>
            </a:r>
          </a:p>
        </p:txBody>
      </p:sp>
      <p:grpSp>
        <p:nvGrpSpPr>
          <p:cNvPr id="5" name="Group 17">
            <a:extLst>
              <a:ext uri="{FF2B5EF4-FFF2-40B4-BE49-F238E27FC236}">
                <a16:creationId xmlns:a16="http://schemas.microsoft.com/office/drawing/2014/main" id="{9D0C7A78-8C97-AE57-50BE-FC191C5564FB}"/>
              </a:ext>
            </a:extLst>
          </p:cNvPr>
          <p:cNvGrpSpPr/>
          <p:nvPr/>
        </p:nvGrpSpPr>
        <p:grpSpPr>
          <a:xfrm>
            <a:off x="6790653" y="2306811"/>
            <a:ext cx="5184259" cy="5002365"/>
            <a:chOff x="0" y="0"/>
            <a:chExt cx="812800" cy="812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5BAC8CE6-D3CB-C63B-A1DB-97168C89DA0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t="-2301" r="-53514" b="-12694"/>
              </a:stretch>
            </a:blipFill>
            <a:ln w="161925" cap="sq">
              <a:solidFill>
                <a:srgbClr val="0D3F83"/>
              </a:solidFill>
              <a:prstDash val="solid"/>
              <a:miter/>
            </a:ln>
          </p:spPr>
          <p:txBody>
            <a:bodyPr/>
            <a:lstStyle/>
            <a:p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97889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35070-91B6-0D45-0303-9BDB291F1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41B44-266C-0570-8204-9D15FEB795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9068" y="2519013"/>
            <a:ext cx="11013863" cy="385419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u="sng" dirty="0"/>
              <a:t>Special Engineering Studies </a:t>
            </a:r>
          </a:p>
          <a:p>
            <a:pPr lvl="1"/>
            <a:r>
              <a:rPr lang="en-US" dirty="0"/>
              <a:t>Intersection Control Evaluations</a:t>
            </a:r>
          </a:p>
          <a:p>
            <a:pPr lvl="1"/>
            <a:r>
              <a:rPr lang="en-US" dirty="0"/>
              <a:t>Signal Warrants</a:t>
            </a:r>
          </a:p>
          <a:p>
            <a:pPr lvl="1"/>
            <a:r>
              <a:rPr lang="en-US" dirty="0"/>
              <a:t>Other Traffic Engineering Studies</a:t>
            </a:r>
          </a:p>
          <a:p>
            <a:pPr marL="0" indent="0">
              <a:buNone/>
            </a:pPr>
            <a:r>
              <a:rPr lang="en-US" b="1" u="sng" dirty="0"/>
              <a:t>Scoping Studies</a:t>
            </a:r>
          </a:p>
          <a:p>
            <a:pPr lvl="1"/>
            <a:r>
              <a:rPr lang="en-US" dirty="0"/>
              <a:t>O’Brien Pass (Sun Valley to Golden Valley)</a:t>
            </a:r>
          </a:p>
          <a:p>
            <a:pPr lvl="1"/>
            <a:r>
              <a:rPr lang="en-US" dirty="0"/>
              <a:t>North Hills Boulevard</a:t>
            </a:r>
          </a:p>
          <a:p>
            <a:pPr lvl="1"/>
            <a:r>
              <a:rPr lang="en-US" dirty="0"/>
              <a:t>North Hills Extension to Panther Drive</a:t>
            </a:r>
          </a:p>
          <a:p>
            <a:pPr lvl="1"/>
            <a:r>
              <a:rPr lang="en-US" dirty="0"/>
              <a:t>Vista Boulevard Widening</a:t>
            </a:r>
          </a:p>
          <a:p>
            <a:pPr lvl="1"/>
            <a:r>
              <a:rPr lang="en-US" dirty="0"/>
              <a:t>Highland Ranch Parkway Widening</a:t>
            </a:r>
          </a:p>
          <a:p>
            <a:pPr lvl="1"/>
            <a:r>
              <a:rPr lang="en-US" dirty="0"/>
              <a:t>Mt. Rose Corridor Improvements (Roundabouts)</a:t>
            </a:r>
          </a:p>
          <a:p>
            <a:pPr lvl="1"/>
            <a:r>
              <a:rPr lang="en-US" dirty="0"/>
              <a:t>Lear Boulevard Extension</a:t>
            </a:r>
          </a:p>
          <a:p>
            <a:pPr marL="0" indent="0">
              <a:buNone/>
            </a:pPr>
            <a:r>
              <a:rPr lang="en-US" b="1" u="sng" dirty="0"/>
              <a:t>Orange Book Update</a:t>
            </a:r>
          </a:p>
          <a:p>
            <a:pPr lvl="1"/>
            <a:r>
              <a:rPr lang="en-US" dirty="0"/>
              <a:t>2026 Version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674CD0-5E4D-52B7-62A5-510C7F1D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795" y="1193450"/>
            <a:ext cx="5571223" cy="1325563"/>
          </a:xfrm>
        </p:spPr>
        <p:txBody>
          <a:bodyPr/>
          <a:lstStyle/>
          <a:p>
            <a:r>
              <a:rPr lang="en-US" dirty="0"/>
              <a:t>RTC Engineering Activities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EB7474-17CF-FDDE-B107-083D4F993B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763"/>
          <a:stretch/>
        </p:blipFill>
        <p:spPr>
          <a:xfrm>
            <a:off x="6911433" y="3017520"/>
            <a:ext cx="5010868" cy="36530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620DEA-7553-1196-7248-DB8232AD3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433" y="251460"/>
            <a:ext cx="5011644" cy="26332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3831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97450-29B7-D5BB-3623-2312354C0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3BD5AA-84D8-E91E-E29F-E4F2B4FCDC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4477" y="3189619"/>
            <a:ext cx="4321260" cy="385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TSMO</a:t>
            </a:r>
          </a:p>
          <a:p>
            <a:pPr lvl="1"/>
            <a:r>
              <a:rPr lang="en-US" dirty="0"/>
              <a:t>Capability and Maturity Model</a:t>
            </a:r>
          </a:p>
          <a:p>
            <a:pPr lvl="1"/>
            <a:r>
              <a:rPr lang="en-US" dirty="0"/>
              <a:t>Regional TMC</a:t>
            </a:r>
          </a:p>
          <a:p>
            <a:pPr lvl="1"/>
            <a:r>
              <a:rPr lang="en-US" dirty="0"/>
              <a:t>Updates to ITS Strategic Master Plan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8C6366-288A-B126-381F-1DA989CD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795" y="1193450"/>
            <a:ext cx="4193349" cy="1924654"/>
          </a:xfrm>
        </p:spPr>
        <p:txBody>
          <a:bodyPr/>
          <a:lstStyle/>
          <a:p>
            <a:r>
              <a:rPr lang="en-US" dirty="0"/>
              <a:t>RTC Engineering Activities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67E3DA-C561-0991-EEE4-CACF3C533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995" y="346281"/>
            <a:ext cx="6801799" cy="31450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 descr="A diagram of a company&#10;&#10;Description automatically generated">
            <a:extLst>
              <a:ext uri="{FF2B5EF4-FFF2-40B4-BE49-F238E27FC236}">
                <a16:creationId xmlns:a16="http://schemas.microsoft.com/office/drawing/2014/main" id="{B4449376-ECB4-B4DF-FA0D-54679C8DA16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23194" y="3977640"/>
            <a:ext cx="3037285" cy="24064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C14B0C-0C9A-9B38-B125-C9C932BAB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937" y="3977640"/>
            <a:ext cx="4054063" cy="261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1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6C82F-5C24-9669-AB86-4A5B452A3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7FA79F-1591-3D74-044C-21CAE1AE3A33}"/>
              </a:ext>
            </a:extLst>
          </p:cNvPr>
          <p:cNvSpPr txBox="1"/>
          <p:nvPr/>
        </p:nvSpPr>
        <p:spPr>
          <a:xfrm>
            <a:off x="3505200" y="3311394"/>
            <a:ext cx="5181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Jeff Wilbrecht, P.E.</a:t>
            </a:r>
          </a:p>
          <a:p>
            <a:pPr algn="ctr"/>
            <a:r>
              <a:rPr lang="en-US" sz="2400" dirty="0">
                <a:latin typeface="+mj-lt"/>
              </a:rPr>
              <a:t>Engineering Manager</a:t>
            </a:r>
          </a:p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jwilbrecht@rtcwashoe.com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CE487C-0B90-B9EF-EAF3-9B34C8930E17}"/>
              </a:ext>
            </a:extLst>
          </p:cNvPr>
          <p:cNvSpPr txBox="1"/>
          <p:nvPr/>
        </p:nvSpPr>
        <p:spPr>
          <a:xfrm>
            <a:off x="6306336" y="6359786"/>
            <a:ext cx="5759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effectLst/>
                <a:latin typeface="+mj-lt"/>
                <a:ea typeface="Aptos" panose="020B0004020202020204" pitchFamily="34" charset="0"/>
              </a:rPr>
              <a:t>Building A Better Community Through Quality Transportation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9427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0CE4A-DB6C-C7B2-FEAA-566CC22CA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5E4DCD-F9FB-85F2-E439-8F8EBED98C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387" y="3103552"/>
            <a:ext cx="11013863" cy="29900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u="sng" dirty="0"/>
              <a:t>2024 Major Accomplishments</a:t>
            </a:r>
          </a:p>
          <a:p>
            <a:pPr lvl="1"/>
            <a:r>
              <a:rPr lang="en-US" dirty="0"/>
              <a:t>Oddie/Wells Project</a:t>
            </a:r>
          </a:p>
          <a:p>
            <a:pPr lvl="1"/>
            <a:r>
              <a:rPr lang="en-US" dirty="0"/>
              <a:t>I-580 Exit 29/S. Virginia St. Operations</a:t>
            </a:r>
          </a:p>
          <a:p>
            <a:pPr lvl="1"/>
            <a:r>
              <a:rPr lang="en-US" dirty="0"/>
              <a:t>Steamboat Parkway Improvements</a:t>
            </a:r>
          </a:p>
          <a:p>
            <a:pPr marL="0" indent="0">
              <a:buNone/>
            </a:pPr>
            <a:r>
              <a:rPr lang="en-US" b="1" u="sng" dirty="0"/>
              <a:t>Active Projects</a:t>
            </a:r>
          </a:p>
          <a:p>
            <a:pPr lvl="1"/>
            <a:r>
              <a:rPr lang="en-US" dirty="0"/>
              <a:t>60+ Active Projects</a:t>
            </a:r>
          </a:p>
          <a:p>
            <a:pPr lvl="2"/>
            <a:r>
              <a:rPr lang="en-US" dirty="0"/>
              <a:t>20+ Construction Projects in 2025</a:t>
            </a:r>
          </a:p>
          <a:p>
            <a:pPr lvl="1"/>
            <a:r>
              <a:rPr lang="en-US" dirty="0"/>
              <a:t>10+ New Projects Starting in FY 2026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0B2E9B-E6E8-EECD-1881-8126461D3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RTC Projects</a:t>
            </a:r>
          </a:p>
        </p:txBody>
      </p:sp>
      <p:pic>
        <p:nvPicPr>
          <p:cNvPr id="7" name="Picture 6" descr="A picture containing outdoor, way, scene, road&#10;&#10;AI-generated content may be incorrect.">
            <a:extLst>
              <a:ext uri="{FF2B5EF4-FFF2-40B4-BE49-F238E27FC236}">
                <a16:creationId xmlns:a16="http://schemas.microsoft.com/office/drawing/2014/main" id="{91C443A8-E9B5-747E-9985-CCF42B1353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1" r="9965"/>
          <a:stretch/>
        </p:blipFill>
        <p:spPr>
          <a:xfrm>
            <a:off x="7071819" y="184760"/>
            <a:ext cx="4759817" cy="343626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E0AC60-84FE-031C-6361-F0F6993B1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043" y="3775795"/>
            <a:ext cx="4760594" cy="289744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2150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4E4C2-F494-5E8C-8002-47D7B8B8F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7AA664-2318-684F-0B37-0F13BC2854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387" y="3103552"/>
            <a:ext cx="11013863" cy="34530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u="sng" dirty="0"/>
              <a:t>2025 Construction Projects </a:t>
            </a:r>
          </a:p>
          <a:p>
            <a:pPr lvl="1"/>
            <a:r>
              <a:rPr lang="en-US" dirty="0"/>
              <a:t>Mill Street Safety and Capacity</a:t>
            </a:r>
          </a:p>
          <a:p>
            <a:pPr lvl="1"/>
            <a:r>
              <a:rPr lang="en-US" dirty="0"/>
              <a:t>Arlington Bridges</a:t>
            </a:r>
          </a:p>
          <a:p>
            <a:pPr lvl="1"/>
            <a:r>
              <a:rPr lang="en-US" dirty="0"/>
              <a:t>Sparks Boulevard</a:t>
            </a:r>
          </a:p>
          <a:p>
            <a:pPr lvl="1"/>
            <a:r>
              <a:rPr lang="en-US" dirty="0"/>
              <a:t>Veterans Roundabout Modifications</a:t>
            </a:r>
          </a:p>
          <a:p>
            <a:pPr marL="0" indent="0">
              <a:buNone/>
            </a:pPr>
            <a:r>
              <a:rPr lang="en-US" b="1" u="sng" dirty="0"/>
              <a:t>Ongoing Design Projects</a:t>
            </a:r>
          </a:p>
          <a:p>
            <a:pPr lvl="1"/>
            <a:r>
              <a:rPr lang="en-US" dirty="0"/>
              <a:t>Military Road Capacity and Safety Project</a:t>
            </a:r>
          </a:p>
          <a:p>
            <a:pPr lvl="1"/>
            <a:r>
              <a:rPr lang="en-US" dirty="0"/>
              <a:t>Biggest Little Bike Network</a:t>
            </a:r>
          </a:p>
          <a:p>
            <a:pPr lvl="1"/>
            <a:r>
              <a:rPr lang="en-US" dirty="0"/>
              <a:t>Pembroke Drive Capacity and Safety Project</a:t>
            </a:r>
          </a:p>
          <a:p>
            <a:pPr lvl="1"/>
            <a:r>
              <a:rPr lang="en-US" dirty="0"/>
              <a:t>Sun Valley Corridor Improvements – Phase 2</a:t>
            </a:r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CFE6F1-4E90-787C-D01F-C42E8C3A1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RTC Projects</a:t>
            </a:r>
          </a:p>
        </p:txBody>
      </p:sp>
      <p:pic>
        <p:nvPicPr>
          <p:cNvPr id="2" name="Google Shape;206;p28">
            <a:extLst>
              <a:ext uri="{FF2B5EF4-FFF2-40B4-BE49-F238E27FC236}">
                <a16:creationId xmlns:a16="http://schemas.microsoft.com/office/drawing/2014/main" id="{E77BF546-4EE8-B07D-2654-7F6C7BF2D95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1899" r="26227" b="28919"/>
          <a:stretch/>
        </p:blipFill>
        <p:spPr>
          <a:xfrm>
            <a:off x="7444055" y="3505705"/>
            <a:ext cx="4423452" cy="30508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31E2D1-A144-7471-1635-F09D515A50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039"/>
          <a:stretch/>
        </p:blipFill>
        <p:spPr>
          <a:xfrm>
            <a:off x="7444055" y="378113"/>
            <a:ext cx="4423452" cy="30508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7044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9C41EA3C-3F6B-07C0-1199-A1C66A7A54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569" y="343274"/>
            <a:ext cx="10701688" cy="5813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Poppins Bold" panose="00000800000000000000" pitchFamily="2" charset="0"/>
                <a:ea typeface="Poppins Semi-Bold"/>
                <a:cs typeface="Poppins Bold" panose="00000800000000000000" pitchFamily="2" charset="0"/>
                <a:sym typeface="Poppins Semi-Bold"/>
              </a:rPr>
              <a:t>Mill Street Capacity and Safety Project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79E259E-F33B-4B97-E91A-5D81123D45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803" y="1179944"/>
            <a:ext cx="6673237" cy="51934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/>
              <a:t>Kietzke</a:t>
            </a:r>
            <a:r>
              <a:rPr lang="en-US" sz="2400" dirty="0"/>
              <a:t> Lane to Terminal Way</a:t>
            </a:r>
          </a:p>
          <a:p>
            <a:r>
              <a:rPr lang="en-US" sz="2400" dirty="0"/>
              <a:t>Realign Redwood Place and New Signal at Golden Lane </a:t>
            </a:r>
          </a:p>
          <a:p>
            <a:r>
              <a:rPr lang="en-US" sz="2400" dirty="0"/>
              <a:t>New Westbound Lane</a:t>
            </a:r>
          </a:p>
          <a:p>
            <a:r>
              <a:rPr lang="en-US" sz="2400" dirty="0"/>
              <a:t>Safety Enhancements</a:t>
            </a:r>
          </a:p>
          <a:p>
            <a:r>
              <a:rPr lang="en-US" sz="2400" dirty="0"/>
              <a:t>ADA and Multi-Modal Improvements</a:t>
            </a:r>
          </a:p>
          <a:p>
            <a:r>
              <a:rPr lang="en-US" sz="2400" dirty="0"/>
              <a:t>Construction Underway</a:t>
            </a:r>
          </a:p>
          <a:p>
            <a:r>
              <a:rPr lang="en-US" sz="2400" dirty="0"/>
              <a:t>$16.6m Local Funds</a:t>
            </a:r>
          </a:p>
          <a:p>
            <a:endParaRPr lang="en-US" sz="24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56FB51-E588-E697-02DB-E48E2131DDC7}"/>
              </a:ext>
            </a:extLst>
          </p:cNvPr>
          <p:cNvGrpSpPr/>
          <p:nvPr/>
        </p:nvGrpSpPr>
        <p:grpSpPr>
          <a:xfrm>
            <a:off x="6499659" y="1179944"/>
            <a:ext cx="5417940" cy="4919105"/>
            <a:chOff x="6298491" y="836053"/>
            <a:chExt cx="5417940" cy="49191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EF14933-578F-EC8A-777C-C2E5B23A9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436" t="484" b="-1704"/>
            <a:stretch/>
          </p:blipFill>
          <p:spPr>
            <a:xfrm>
              <a:off x="6298491" y="1174014"/>
              <a:ext cx="5417940" cy="458114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A643024-8070-EBE4-6884-C4141923329E}"/>
                </a:ext>
              </a:extLst>
            </p:cNvPr>
            <p:cNvSpPr txBox="1"/>
            <p:nvPr/>
          </p:nvSpPr>
          <p:spPr>
            <a:xfrm>
              <a:off x="6298491" y="2556083"/>
              <a:ext cx="91803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Mill St.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2AA53A-3559-84DC-FCAB-B299DBC72D90}"/>
                </a:ext>
              </a:extLst>
            </p:cNvPr>
            <p:cNvSpPr txBox="1"/>
            <p:nvPr/>
          </p:nvSpPr>
          <p:spPr>
            <a:xfrm rot="3827273">
              <a:off x="7145725" y="1217554"/>
              <a:ext cx="88723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Golden</a:t>
              </a:r>
            </a:p>
            <a:p>
              <a:pPr algn="ctr"/>
              <a:r>
                <a:rPr lang="en-US" b="1" dirty="0"/>
                <a:t> Ln.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E495D3-DF73-EAB2-9749-4D1ABD0EA534}"/>
                </a:ext>
              </a:extLst>
            </p:cNvPr>
            <p:cNvSpPr txBox="1"/>
            <p:nvPr/>
          </p:nvSpPr>
          <p:spPr>
            <a:xfrm rot="10800000" flipV="1">
              <a:off x="8544082" y="5221508"/>
              <a:ext cx="151627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Market Street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C59CD6-CD6D-C9AE-993E-8402A306E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864" t="42640" r="45537" b="37208"/>
            <a:stretch/>
          </p:blipFill>
          <p:spPr>
            <a:xfrm>
              <a:off x="7652410" y="2138007"/>
              <a:ext cx="307028" cy="81954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869433-8B9A-5575-B0C0-521F089CF10C}"/>
                </a:ext>
              </a:extLst>
            </p:cNvPr>
            <p:cNvSpPr txBox="1"/>
            <p:nvPr/>
          </p:nvSpPr>
          <p:spPr>
            <a:xfrm rot="3827273">
              <a:off x="8910849" y="1389187"/>
              <a:ext cx="17526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Reservation</a:t>
              </a:r>
            </a:p>
            <a:p>
              <a:pPr algn="ctr"/>
              <a:r>
                <a:rPr lang="en-US" b="1" dirty="0"/>
                <a:t>Rd.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27437A-1B2D-90BF-4624-FC0C28D668F1}"/>
                </a:ext>
              </a:extLst>
            </p:cNvPr>
            <p:cNvSpPr txBox="1"/>
            <p:nvPr/>
          </p:nvSpPr>
          <p:spPr>
            <a:xfrm rot="5400000">
              <a:off x="10488293" y="3694229"/>
              <a:ext cx="11862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Louise St.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BB0CA8-1874-9902-19B3-C6FA7DCD1E9A}"/>
                </a:ext>
              </a:extLst>
            </p:cNvPr>
            <p:cNvSpPr txBox="1"/>
            <p:nvPr/>
          </p:nvSpPr>
          <p:spPr>
            <a:xfrm>
              <a:off x="10262657" y="2510538"/>
              <a:ext cx="8300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I580</a:t>
              </a:r>
              <a:r>
                <a:rPr lang="en-US" b="1" dirty="0">
                  <a:sym typeface="Wingdings" panose="05000000000000000000" pitchFamily="2" charset="2"/>
                </a:rPr>
                <a:t></a:t>
              </a:r>
              <a:endParaRPr lang="en-US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42101F2-1B29-7FA3-7ACB-6D0C016E01E6}"/>
                </a:ext>
              </a:extLst>
            </p:cNvPr>
            <p:cNvSpPr txBox="1"/>
            <p:nvPr/>
          </p:nvSpPr>
          <p:spPr>
            <a:xfrm rot="5400000">
              <a:off x="6011469" y="3721315"/>
              <a:ext cx="16476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strike="sngStrike" dirty="0"/>
                <a:t>Redwood Pl.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D3ABB0-44E9-BB02-26CB-F5A3D757A20C}"/>
                </a:ext>
              </a:extLst>
            </p:cNvPr>
            <p:cNvSpPr txBox="1"/>
            <p:nvPr/>
          </p:nvSpPr>
          <p:spPr>
            <a:xfrm rot="5400000">
              <a:off x="6925758" y="3738756"/>
              <a:ext cx="16476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Golden Ln.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3163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F9BAB-DD97-137F-6F1A-78BF62554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315CF481-5C59-CEDC-E578-8E4BB096AE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569" y="343274"/>
            <a:ext cx="10701688" cy="5813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Poppins Bold" panose="00000800000000000000" pitchFamily="2" charset="0"/>
                <a:ea typeface="Poppins Semi-Bold"/>
                <a:cs typeface="Poppins Bold" panose="00000800000000000000" pitchFamily="2" charset="0"/>
                <a:sym typeface="Poppins Semi-Bold"/>
              </a:rPr>
              <a:t>Arlington Avenue Bridges Project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74C8BA3-4466-5FDD-BFDF-883E5207B7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5569" y="1186364"/>
            <a:ext cx="10040031" cy="3900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Replace the two nearly century old bridges that span the river across Wingfield Park in the heart of Downtown Reno</a:t>
            </a:r>
          </a:p>
          <a:p>
            <a:r>
              <a:rPr lang="en-US" sz="2400" dirty="0"/>
              <a:t>Island Avenue and West First Street</a:t>
            </a:r>
          </a:p>
          <a:p>
            <a:r>
              <a:rPr lang="en-US" sz="2400" dirty="0"/>
              <a:t>RAISE Grant</a:t>
            </a:r>
          </a:p>
          <a:p>
            <a:r>
              <a:rPr lang="en-US" sz="2400" dirty="0"/>
              <a:t>CMAR, $32.7m</a:t>
            </a:r>
          </a:p>
          <a:p>
            <a:r>
              <a:rPr lang="en-US" sz="2400" dirty="0"/>
              <a:t>Construction Underway</a:t>
            </a:r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D79309-67B0-32A8-4D4B-346C362EF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248" y="2858310"/>
            <a:ext cx="7642934" cy="325738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4279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A0890-92D7-95D2-264C-42C72BC33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E3A10BD1-7072-5931-31B7-4FDC599D9A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569" y="343274"/>
            <a:ext cx="10701688" cy="5813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Poppins Bold" panose="00000800000000000000" pitchFamily="2" charset="0"/>
                <a:ea typeface="Poppins Semi-Bold"/>
                <a:cs typeface="Poppins Bold" panose="00000800000000000000" pitchFamily="2" charset="0"/>
                <a:sym typeface="Poppins Semi-Bold"/>
              </a:rPr>
              <a:t>Sparks Boulevard Project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538BFE-5E44-1081-626B-A64ACC6C28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5569" y="1169784"/>
            <a:ext cx="6702471" cy="3900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Interstate 80 Westbound Ramps to Baring Boulevard</a:t>
            </a:r>
          </a:p>
          <a:p>
            <a:r>
              <a:rPr lang="en-US" sz="2400" dirty="0"/>
              <a:t>Widening to 3 Lanes in Each Direction</a:t>
            </a:r>
          </a:p>
          <a:p>
            <a:r>
              <a:rPr lang="en-US" sz="2400" dirty="0"/>
              <a:t>Shared Use Path</a:t>
            </a:r>
          </a:p>
          <a:p>
            <a:r>
              <a:rPr lang="en-US" sz="2400" dirty="0"/>
              <a:t>Traffic Operations Improvements</a:t>
            </a:r>
          </a:p>
          <a:p>
            <a:r>
              <a:rPr lang="en-US" sz="2400" dirty="0"/>
              <a:t>Environmental Mitigation to North Truckee Drain</a:t>
            </a:r>
          </a:p>
          <a:p>
            <a:r>
              <a:rPr lang="en-US" sz="2400" dirty="0"/>
              <a:t>Sound Walls</a:t>
            </a:r>
          </a:p>
          <a:p>
            <a:r>
              <a:rPr lang="en-US" sz="2400" dirty="0"/>
              <a:t>Roadway Rehabilitation</a:t>
            </a:r>
          </a:p>
          <a:p>
            <a:r>
              <a:rPr lang="en-US" sz="2400" dirty="0"/>
              <a:t>$60 million STBG funding</a:t>
            </a:r>
          </a:p>
          <a:p>
            <a:r>
              <a:rPr lang="en-US" sz="2400" dirty="0"/>
              <a:t>Construction Summer 2025</a:t>
            </a:r>
          </a:p>
          <a:p>
            <a:endParaRPr lang="en-US" sz="2400" dirty="0"/>
          </a:p>
        </p:txBody>
      </p:sp>
      <p:pic>
        <p:nvPicPr>
          <p:cNvPr id="2" name="Picture 1" descr="A street sign next to a traffic light&#10;&#10;Description automatically generated">
            <a:extLst>
              <a:ext uri="{FF2B5EF4-FFF2-40B4-BE49-F238E27FC236}">
                <a16:creationId xmlns:a16="http://schemas.microsoft.com/office/drawing/2014/main" id="{B9C62D74-638E-D0E4-0C44-8183BB064D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746" y="495922"/>
            <a:ext cx="4319451" cy="586615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6783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3B8C9-BB47-E2B7-6FF5-F7BB620B0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E3C0BF9A-4CFE-4939-1344-A6B7D2F34C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569" y="343274"/>
            <a:ext cx="10701688" cy="5813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Poppins Bold" panose="00000800000000000000" pitchFamily="2" charset="0"/>
                <a:ea typeface="Poppins Semi-Bold"/>
                <a:cs typeface="Poppins Bold" panose="00000800000000000000" pitchFamily="2" charset="0"/>
                <a:sym typeface="Poppins Semi-Bold"/>
              </a:rPr>
              <a:t>Veterans Roundabout Modifications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A17A810-C6B4-1880-8FB8-1DC135A207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5570" y="1169784"/>
            <a:ext cx="5350844" cy="5139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State Rute 341, Veterans Parkway, and Geiger Grade Road</a:t>
            </a:r>
          </a:p>
          <a:p>
            <a:r>
              <a:rPr lang="en-US" sz="2000" dirty="0"/>
              <a:t>Add Eastbound to Southbound Channelized Slip Lane</a:t>
            </a:r>
          </a:p>
          <a:p>
            <a:r>
              <a:rPr lang="en-US" sz="2000" dirty="0"/>
              <a:t>Additional Through Lane Eastbound</a:t>
            </a:r>
          </a:p>
          <a:p>
            <a:r>
              <a:rPr lang="en-US" sz="2000" dirty="0"/>
              <a:t>Modifying Geometry to Improve Safety (Conflict Points)</a:t>
            </a:r>
          </a:p>
          <a:p>
            <a:r>
              <a:rPr lang="en-US" sz="2000" dirty="0"/>
              <a:t>Concrete Paving Replacement</a:t>
            </a:r>
          </a:p>
          <a:p>
            <a:r>
              <a:rPr lang="en-US" sz="2000" dirty="0"/>
              <a:t>Duel Righthand Turn Lanes SR 341 to Northbound Virginia Street</a:t>
            </a:r>
          </a:p>
          <a:p>
            <a:r>
              <a:rPr lang="en-US" sz="2000" dirty="0"/>
              <a:t>Pedestrian Safety and Lighting Improvements </a:t>
            </a:r>
          </a:p>
          <a:p>
            <a:r>
              <a:rPr lang="en-US" sz="2000" dirty="0"/>
              <a:t>$5.9 million local funding</a:t>
            </a:r>
          </a:p>
          <a:p>
            <a:r>
              <a:rPr lang="en-US" sz="2000" dirty="0"/>
              <a:t>Construction Summer 2025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6A3983-B1F9-145F-3161-4EBC22A49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413" y="1295375"/>
            <a:ext cx="6095999" cy="31710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1143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2218A-E9C6-C2D2-424E-B06801E95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A4E228BB-794B-8BB6-F9D0-6338AB4003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569" y="718178"/>
            <a:ext cx="10701688" cy="5813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Poppins Bold" panose="00000800000000000000" pitchFamily="2" charset="0"/>
                <a:ea typeface="Poppins Semi-Bold"/>
                <a:cs typeface="Poppins Bold" panose="00000800000000000000" pitchFamily="2" charset="0"/>
                <a:sym typeface="Poppins Semi-Bold"/>
              </a:rPr>
              <a:t>Military Road Capacity and Safety Project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3E2F6B0-C55D-1D8C-36A2-4AE8A9D17A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5569" y="1517256"/>
            <a:ext cx="5591197" cy="3900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Lemmon Drive to Lear Boulevard</a:t>
            </a:r>
          </a:p>
          <a:p>
            <a:r>
              <a:rPr lang="en-US" sz="2400" dirty="0"/>
              <a:t>Enhanced traffic flow and safety</a:t>
            </a:r>
          </a:p>
          <a:p>
            <a:r>
              <a:rPr lang="en-US" sz="2400" dirty="0"/>
              <a:t>Increased roadway capacity </a:t>
            </a:r>
          </a:p>
          <a:p>
            <a:r>
              <a:rPr lang="en-US" sz="2400" dirty="0"/>
              <a:t>Multimodal Improvements</a:t>
            </a:r>
          </a:p>
          <a:p>
            <a:pPr lvl="1"/>
            <a:r>
              <a:rPr lang="en-US" sz="2000" dirty="0"/>
              <a:t>Shared Use Path</a:t>
            </a:r>
          </a:p>
          <a:p>
            <a:r>
              <a:rPr lang="en-US" sz="2400" dirty="0"/>
              <a:t>Drainage Improvements</a:t>
            </a:r>
          </a:p>
          <a:p>
            <a:r>
              <a:rPr lang="en-US" sz="2400" dirty="0"/>
              <a:t>Utility Relocations</a:t>
            </a:r>
          </a:p>
          <a:p>
            <a:r>
              <a:rPr lang="en-US" sz="2400" dirty="0"/>
              <a:t>$30 Million, Regional Road Impact Fees </a:t>
            </a:r>
          </a:p>
          <a:p>
            <a:r>
              <a:rPr lang="en-US" sz="2400" dirty="0"/>
              <a:t>Construction 2026</a:t>
            </a:r>
          </a:p>
        </p:txBody>
      </p:sp>
      <p:pic>
        <p:nvPicPr>
          <p:cNvPr id="3" name="Picture 2" descr="A road with snow on the side&#10;&#10;AI-generated content may be incorrect.">
            <a:extLst>
              <a:ext uri="{FF2B5EF4-FFF2-40B4-BE49-F238E27FC236}">
                <a16:creationId xmlns:a16="http://schemas.microsoft.com/office/drawing/2014/main" id="{68909646-5E09-D851-6AB8-96008B2FB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r="9409" b="20109"/>
          <a:stretch/>
        </p:blipFill>
        <p:spPr>
          <a:xfrm>
            <a:off x="6066765" y="1828152"/>
            <a:ext cx="5902067" cy="42179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4422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Poppin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d1b1d69-b5f7-4f6c-ae43-73244f8be21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3D724629167C4BA7D71CC86A5F4BCC" ma:contentTypeVersion="13" ma:contentTypeDescription="Create a new document." ma:contentTypeScope="" ma:versionID="d2db9a8e887c22e340daf70c5cd2e4d4">
  <xsd:schema xmlns:xsd="http://www.w3.org/2001/XMLSchema" xmlns:xs="http://www.w3.org/2001/XMLSchema" xmlns:p="http://schemas.microsoft.com/office/2006/metadata/properties" xmlns:ns3="40123e3d-e4ca-40f8-88ce-27c3eeb00b78" xmlns:ns4="2d1b1d69-b5f7-4f6c-ae43-73244f8be219" targetNamespace="http://schemas.microsoft.com/office/2006/metadata/properties" ma:root="true" ma:fieldsID="352107a5ff625434932eb640b2d38ffb" ns3:_="" ns4:_="">
    <xsd:import namespace="40123e3d-e4ca-40f8-88ce-27c3eeb00b78"/>
    <xsd:import namespace="2d1b1d69-b5f7-4f6c-ae43-73244f8be21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_activity" minOccurs="0"/>
                <xsd:element ref="ns4:MediaServiceMetadata" minOccurs="0"/>
                <xsd:element ref="ns4:MediaServiceFastMetadata" minOccurs="0"/>
                <xsd:element ref="ns4:MediaServiceSearchProperties" minOccurs="0"/>
                <xsd:element ref="ns4:MediaServiceObjectDetectorVersions" minOccurs="0"/>
                <xsd:element ref="ns4:MediaServiceDateTaken" minOccurs="0"/>
                <xsd:element ref="ns4:MediaServiceSystemTags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123e3d-e4ca-40f8-88ce-27c3eeb00b7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1b1d69-b5f7-4f6c-ae43-73244f8be219" elementFormDefault="qualified">
    <xsd:import namespace="http://schemas.microsoft.com/office/2006/documentManagement/types"/>
    <xsd:import namespace="http://schemas.microsoft.com/office/infopath/2007/PartnerControls"/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9F0CE56-1E30-4249-A275-7C5B396C12F3}">
  <ds:schemaRefs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  <ds:schemaRef ds:uri="2d1b1d69-b5f7-4f6c-ae43-73244f8be219"/>
    <ds:schemaRef ds:uri="http://schemas.openxmlformats.org/package/2006/metadata/core-properties"/>
    <ds:schemaRef ds:uri="40123e3d-e4ca-40f8-88ce-27c3eeb00b7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CE04A3D-5288-4829-96DA-4B4352065E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123e3d-e4ca-40f8-88ce-27c3eeb00b78"/>
    <ds:schemaRef ds:uri="2d1b1d69-b5f7-4f6c-ae43-73244f8be2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6D0DF0D-1959-43F8-AE93-E232CAADC3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14024</TotalTime>
  <Words>938</Words>
  <Application>Microsoft Office PowerPoint</Application>
  <PresentationFormat>Widescreen</PresentationFormat>
  <Paragraphs>206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Aptos</vt:lpstr>
      <vt:lpstr>Arial</vt:lpstr>
      <vt:lpstr>Calibri</vt:lpstr>
      <vt:lpstr>Poppins</vt:lpstr>
      <vt:lpstr>Poppins Bold</vt:lpstr>
      <vt:lpstr>Wingdings</vt:lpstr>
      <vt:lpstr>Office Theme</vt:lpstr>
      <vt:lpstr>RTC Projects Nevada Transportation Conference</vt:lpstr>
      <vt:lpstr>PowerPoint Presentation</vt:lpstr>
      <vt:lpstr>RTC Projects</vt:lpstr>
      <vt:lpstr>RTC Projects</vt:lpstr>
      <vt:lpstr>Mill Street Capacity and Safety Project</vt:lpstr>
      <vt:lpstr>Arlington Avenue Bridges Project</vt:lpstr>
      <vt:lpstr>Sparks Boulevard Project </vt:lpstr>
      <vt:lpstr>Veterans Roundabout Modifications</vt:lpstr>
      <vt:lpstr>Military Road Capacity and Safety Project</vt:lpstr>
      <vt:lpstr>Biggest Little Bike Network</vt:lpstr>
      <vt:lpstr>Pembroke Capacity and Safety Project</vt:lpstr>
      <vt:lpstr>Sun Valley Boulevard Corridor Improvements (Phase 2)</vt:lpstr>
      <vt:lpstr>New FY26 Street &amp; Highway Projects</vt:lpstr>
      <vt:lpstr>Highland Ranch Parkway Widening Project</vt:lpstr>
      <vt:lpstr>University Area Roadway Improvements</vt:lpstr>
      <vt:lpstr>Wedekind Road Pedestrians Improvements</vt:lpstr>
      <vt:lpstr>Rio Wrangler Roadway Improvements Project</vt:lpstr>
      <vt:lpstr>FY26 Region-wide Programs</vt:lpstr>
      <vt:lpstr>Pavement Preservation &amp; Reconstruction</vt:lpstr>
      <vt:lpstr>Traffic &amp; Intelligent Transportation Systems</vt:lpstr>
      <vt:lpstr>RTC Engineering Activities</vt:lpstr>
      <vt:lpstr>RTC Engineering Activities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Nicole Coots</dc:creator>
  <cp:lastModifiedBy>Jeffrey Wilbrecht</cp:lastModifiedBy>
  <cp:revision>53</cp:revision>
  <dcterms:created xsi:type="dcterms:W3CDTF">2025-02-21T18:01:55Z</dcterms:created>
  <dcterms:modified xsi:type="dcterms:W3CDTF">2025-05-13T23:39:43Z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2025-02-21T22:13:15Z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69d5a5bc-77e9-4107-b643-a2e37d88cf0b</vt:lpwstr>
  </property>
  <property fmtid="{D5CDD505-2E9C-101B-9397-08002B2CF9AE}" pid="7" name="MSIP_Label_defa4170-0d19-0005-0004-bc88714345d2_ActionId">
    <vt:lpwstr>bb5b8663-2071-45b2-a895-f2c46230d689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  <property fmtid="{D5CDD505-2E9C-101B-9397-08002B2CF9AE}" pid="10" name="ContentTypeId">
    <vt:lpwstr>0x010100DA3D724629167C4BA7D71CC86A5F4BCC</vt:lpwstr>
  </property>
</Properties>
</file>